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1" r:id="rId2"/>
    <p:sldId id="262" r:id="rId3"/>
    <p:sldId id="290" r:id="rId4"/>
    <p:sldId id="257" r:id="rId5"/>
    <p:sldId id="259" r:id="rId6"/>
    <p:sldId id="258" r:id="rId7"/>
    <p:sldId id="287" r:id="rId8"/>
    <p:sldId id="28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9" r:id="rId17"/>
    <p:sldId id="289" r:id="rId18"/>
    <p:sldId id="273" r:id="rId19"/>
    <p:sldId id="272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1445" autoAdjust="0"/>
  </p:normalViewPr>
  <p:slideViewPr>
    <p:cSldViewPr>
      <p:cViewPr varScale="1">
        <p:scale>
          <a:sx n="57" d="100"/>
          <a:sy n="57" d="100"/>
        </p:scale>
        <p:origin x="166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dirty="0" smtClean="0"/>
              <a:t>Mountain, </a:t>
            </a:r>
            <a:r>
              <a:rPr lang="en-US" dirty="0"/>
              <a:t>Blood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'Key Statistics'!$C$3</c:f>
              <c:strCache>
                <c:ptCount val="1"/>
                <c:pt idx="0">
                  <c:v>Pacific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Statistics'!$C$4:$C$159</c:f>
              <c:numCache>
                <c:formatCode>General</c:formatCode>
                <c:ptCount val="156"/>
                <c:pt idx="0">
                  <c:v>49070441</c:v>
                </c:pt>
                <c:pt idx="1">
                  <c:v>49070441</c:v>
                </c:pt>
                <c:pt idx="2">
                  <c:v>49070441</c:v>
                </c:pt>
                <c:pt idx="3">
                  <c:v>49070441</c:v>
                </c:pt>
                <c:pt idx="4">
                  <c:v>49070441</c:v>
                </c:pt>
                <c:pt idx="5">
                  <c:v>49070441</c:v>
                </c:pt>
                <c:pt idx="6">
                  <c:v>49070441</c:v>
                </c:pt>
                <c:pt idx="7">
                  <c:v>49070441</c:v>
                </c:pt>
                <c:pt idx="8">
                  <c:v>49070441</c:v>
                </c:pt>
                <c:pt idx="9">
                  <c:v>49070441</c:v>
                </c:pt>
                <c:pt idx="10">
                  <c:v>49070441</c:v>
                </c:pt>
                <c:pt idx="11">
                  <c:v>49070441</c:v>
                </c:pt>
                <c:pt idx="12">
                  <c:v>49070441</c:v>
                </c:pt>
                <c:pt idx="13">
                  <c:v>49070441</c:v>
                </c:pt>
                <c:pt idx="14">
                  <c:v>49070441</c:v>
                </c:pt>
                <c:pt idx="15">
                  <c:v>49070441</c:v>
                </c:pt>
                <c:pt idx="16">
                  <c:v>49070441</c:v>
                </c:pt>
                <c:pt idx="17">
                  <c:v>49070441</c:v>
                </c:pt>
                <c:pt idx="18">
                  <c:v>49070441</c:v>
                </c:pt>
                <c:pt idx="19">
                  <c:v>49070441</c:v>
                </c:pt>
                <c:pt idx="20">
                  <c:v>49070441</c:v>
                </c:pt>
                <c:pt idx="21">
                  <c:v>49070441</c:v>
                </c:pt>
                <c:pt idx="22">
                  <c:v>49070441</c:v>
                </c:pt>
                <c:pt idx="23">
                  <c:v>49070441</c:v>
                </c:pt>
                <c:pt idx="24">
                  <c:v>49070441</c:v>
                </c:pt>
                <c:pt idx="25">
                  <c:v>49070441</c:v>
                </c:pt>
                <c:pt idx="26">
                  <c:v>49070441</c:v>
                </c:pt>
                <c:pt idx="27">
                  <c:v>49070441</c:v>
                </c:pt>
                <c:pt idx="28">
                  <c:v>49070441</c:v>
                </c:pt>
                <c:pt idx="29">
                  <c:v>49070441</c:v>
                </c:pt>
                <c:pt idx="30">
                  <c:v>49070441</c:v>
                </c:pt>
                <c:pt idx="31">
                  <c:v>49070439</c:v>
                </c:pt>
                <c:pt idx="32">
                  <c:v>49070434</c:v>
                </c:pt>
                <c:pt idx="33">
                  <c:v>49070423</c:v>
                </c:pt>
                <c:pt idx="34">
                  <c:v>49070400</c:v>
                </c:pt>
                <c:pt idx="35">
                  <c:v>49070353</c:v>
                </c:pt>
                <c:pt idx="36">
                  <c:v>49070259</c:v>
                </c:pt>
                <c:pt idx="37">
                  <c:v>49070074</c:v>
                </c:pt>
                <c:pt idx="38">
                  <c:v>49069715</c:v>
                </c:pt>
                <c:pt idx="39">
                  <c:v>49069025</c:v>
                </c:pt>
                <c:pt idx="40">
                  <c:v>49067711</c:v>
                </c:pt>
                <c:pt idx="41">
                  <c:v>49065225</c:v>
                </c:pt>
                <c:pt idx="42">
                  <c:v>49060547</c:v>
                </c:pt>
                <c:pt idx="43">
                  <c:v>49051790</c:v>
                </c:pt>
                <c:pt idx="44">
                  <c:v>49035473</c:v>
                </c:pt>
                <c:pt idx="45">
                  <c:v>49005196</c:v>
                </c:pt>
                <c:pt idx="46">
                  <c:v>48949236</c:v>
                </c:pt>
                <c:pt idx="47">
                  <c:v>48846181</c:v>
                </c:pt>
                <c:pt idx="48">
                  <c:v>48657044</c:v>
                </c:pt>
                <c:pt idx="49">
                  <c:v>48311043</c:v>
                </c:pt>
                <c:pt idx="50">
                  <c:v>47680027</c:v>
                </c:pt>
                <c:pt idx="51">
                  <c:v>46532627</c:v>
                </c:pt>
                <c:pt idx="52">
                  <c:v>44452299</c:v>
                </c:pt>
                <c:pt idx="53">
                  <c:v>40691436</c:v>
                </c:pt>
                <c:pt idx="54">
                  <c:v>33913240</c:v>
                </c:pt>
                <c:pt idx="55">
                  <c:v>21740570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'Key Statistics'!$D$3</c:f>
              <c:strCache>
                <c:ptCount val="1"/>
                <c:pt idx="0">
                  <c:v>Mountain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Statistics'!$D$4:$D$159</c:f>
              <c:numCache>
                <c:formatCode>General</c:formatCode>
                <c:ptCount val="156"/>
                <c:pt idx="0">
                  <c:v>21784507</c:v>
                </c:pt>
                <c:pt idx="1">
                  <c:v>21784506</c:v>
                </c:pt>
                <c:pt idx="2">
                  <c:v>21784505</c:v>
                </c:pt>
                <c:pt idx="3">
                  <c:v>21784504</c:v>
                </c:pt>
                <c:pt idx="4">
                  <c:v>21784503</c:v>
                </c:pt>
                <c:pt idx="5">
                  <c:v>21784502</c:v>
                </c:pt>
                <c:pt idx="6">
                  <c:v>21784500</c:v>
                </c:pt>
                <c:pt idx="7">
                  <c:v>21784498</c:v>
                </c:pt>
                <c:pt idx="8">
                  <c:v>21784496</c:v>
                </c:pt>
                <c:pt idx="9">
                  <c:v>21784493</c:v>
                </c:pt>
                <c:pt idx="10">
                  <c:v>21784490</c:v>
                </c:pt>
                <c:pt idx="11">
                  <c:v>21784486</c:v>
                </c:pt>
                <c:pt idx="12">
                  <c:v>21784481</c:v>
                </c:pt>
                <c:pt idx="13">
                  <c:v>21784475</c:v>
                </c:pt>
                <c:pt idx="14">
                  <c:v>21784468</c:v>
                </c:pt>
                <c:pt idx="15">
                  <c:v>21784460</c:v>
                </c:pt>
                <c:pt idx="16">
                  <c:v>21784450</c:v>
                </c:pt>
                <c:pt idx="17">
                  <c:v>21784439</c:v>
                </c:pt>
                <c:pt idx="18">
                  <c:v>21784426</c:v>
                </c:pt>
                <c:pt idx="19">
                  <c:v>21784410</c:v>
                </c:pt>
                <c:pt idx="20">
                  <c:v>21784391</c:v>
                </c:pt>
                <c:pt idx="21">
                  <c:v>21784369</c:v>
                </c:pt>
                <c:pt idx="22">
                  <c:v>21784343</c:v>
                </c:pt>
                <c:pt idx="23">
                  <c:v>21784312</c:v>
                </c:pt>
                <c:pt idx="24">
                  <c:v>21784276</c:v>
                </c:pt>
                <c:pt idx="25">
                  <c:v>21784233</c:v>
                </c:pt>
                <c:pt idx="26">
                  <c:v>21784183</c:v>
                </c:pt>
                <c:pt idx="27">
                  <c:v>21784124</c:v>
                </c:pt>
                <c:pt idx="28">
                  <c:v>21784055</c:v>
                </c:pt>
                <c:pt idx="29">
                  <c:v>21783974</c:v>
                </c:pt>
                <c:pt idx="30">
                  <c:v>21783879</c:v>
                </c:pt>
                <c:pt idx="31">
                  <c:v>21783768</c:v>
                </c:pt>
                <c:pt idx="32">
                  <c:v>21783638</c:v>
                </c:pt>
                <c:pt idx="33">
                  <c:v>21783486</c:v>
                </c:pt>
                <c:pt idx="34">
                  <c:v>21783308</c:v>
                </c:pt>
                <c:pt idx="35">
                  <c:v>21783100</c:v>
                </c:pt>
                <c:pt idx="36">
                  <c:v>21782857</c:v>
                </c:pt>
                <c:pt idx="37">
                  <c:v>21782574</c:v>
                </c:pt>
                <c:pt idx="38">
                  <c:v>21782244</c:v>
                </c:pt>
                <c:pt idx="39">
                  <c:v>21781859</c:v>
                </c:pt>
                <c:pt idx="40">
                  <c:v>21781409</c:v>
                </c:pt>
                <c:pt idx="41">
                  <c:v>21780884</c:v>
                </c:pt>
                <c:pt idx="42">
                  <c:v>21780270</c:v>
                </c:pt>
                <c:pt idx="43">
                  <c:v>21779551</c:v>
                </c:pt>
                <c:pt idx="44">
                  <c:v>21778706</c:v>
                </c:pt>
                <c:pt idx="45">
                  <c:v>21777707</c:v>
                </c:pt>
                <c:pt idx="46">
                  <c:v>21776516</c:v>
                </c:pt>
                <c:pt idx="47">
                  <c:v>21775077</c:v>
                </c:pt>
                <c:pt idx="48">
                  <c:v>21773305</c:v>
                </c:pt>
                <c:pt idx="49">
                  <c:v>21771061</c:v>
                </c:pt>
                <c:pt idx="50">
                  <c:v>21768116</c:v>
                </c:pt>
                <c:pt idx="51">
                  <c:v>21764076</c:v>
                </c:pt>
                <c:pt idx="52">
                  <c:v>21758258</c:v>
                </c:pt>
                <c:pt idx="53">
                  <c:v>21749460</c:v>
                </c:pt>
                <c:pt idx="54">
                  <c:v>21735551</c:v>
                </c:pt>
                <c:pt idx="55">
                  <c:v>21712748</c:v>
                </c:pt>
                <c:pt idx="56">
                  <c:v>21674325</c:v>
                </c:pt>
                <c:pt idx="57">
                  <c:v>21608331</c:v>
                </c:pt>
                <c:pt idx="58">
                  <c:v>21493601</c:v>
                </c:pt>
                <c:pt idx="59">
                  <c:v>21323131</c:v>
                </c:pt>
                <c:pt idx="60">
                  <c:v>21088846</c:v>
                </c:pt>
                <c:pt idx="61">
                  <c:v>20781462</c:v>
                </c:pt>
                <c:pt idx="62">
                  <c:v>20390320</c:v>
                </c:pt>
                <c:pt idx="63">
                  <c:v>19903191</c:v>
                </c:pt>
                <c:pt idx="64">
                  <c:v>19306057</c:v>
                </c:pt>
                <c:pt idx="65">
                  <c:v>18582858</c:v>
                </c:pt>
                <c:pt idx="66">
                  <c:v>17715207</c:v>
                </c:pt>
                <c:pt idx="67">
                  <c:v>16682074</c:v>
                </c:pt>
                <c:pt idx="68">
                  <c:v>15459430</c:v>
                </c:pt>
                <c:pt idx="69">
                  <c:v>14019866</c:v>
                </c:pt>
                <c:pt idx="70">
                  <c:v>12332186</c:v>
                </c:pt>
                <c:pt idx="71">
                  <c:v>10361019</c:v>
                </c:pt>
                <c:pt idx="72">
                  <c:v>8066530</c:v>
                </c:pt>
                <c:pt idx="73">
                  <c:v>5404492</c:v>
                </c:pt>
                <c:pt idx="74">
                  <c:v>2327743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'Key Statistics'!$E$3</c:f>
              <c:strCache>
                <c:ptCount val="1"/>
                <c:pt idx="0">
                  <c:v>West North Central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Statistics'!$E$4:$E$159</c:f>
              <c:numCache>
                <c:formatCode>General</c:formatCode>
                <c:ptCount val="156"/>
                <c:pt idx="0">
                  <c:v>20165794</c:v>
                </c:pt>
                <c:pt idx="1">
                  <c:v>20165794</c:v>
                </c:pt>
                <c:pt idx="2">
                  <c:v>20165794</c:v>
                </c:pt>
                <c:pt idx="3">
                  <c:v>20165794</c:v>
                </c:pt>
                <c:pt idx="4">
                  <c:v>20165794</c:v>
                </c:pt>
                <c:pt idx="5">
                  <c:v>20165794</c:v>
                </c:pt>
                <c:pt idx="6">
                  <c:v>20165794</c:v>
                </c:pt>
                <c:pt idx="7">
                  <c:v>20165794</c:v>
                </c:pt>
                <c:pt idx="8">
                  <c:v>20165794</c:v>
                </c:pt>
                <c:pt idx="9">
                  <c:v>20165794</c:v>
                </c:pt>
                <c:pt idx="10">
                  <c:v>20165794</c:v>
                </c:pt>
                <c:pt idx="11">
                  <c:v>20165794</c:v>
                </c:pt>
                <c:pt idx="12">
                  <c:v>20165794</c:v>
                </c:pt>
                <c:pt idx="13">
                  <c:v>20165794</c:v>
                </c:pt>
                <c:pt idx="14">
                  <c:v>20165794</c:v>
                </c:pt>
                <c:pt idx="15">
                  <c:v>20165794</c:v>
                </c:pt>
                <c:pt idx="16">
                  <c:v>20165794</c:v>
                </c:pt>
                <c:pt idx="17">
                  <c:v>20165794</c:v>
                </c:pt>
                <c:pt idx="18">
                  <c:v>20165794</c:v>
                </c:pt>
                <c:pt idx="19">
                  <c:v>20165794</c:v>
                </c:pt>
                <c:pt idx="20">
                  <c:v>20165794</c:v>
                </c:pt>
                <c:pt idx="21">
                  <c:v>20165794</c:v>
                </c:pt>
                <c:pt idx="22">
                  <c:v>20165794</c:v>
                </c:pt>
                <c:pt idx="23">
                  <c:v>20165794</c:v>
                </c:pt>
                <c:pt idx="24">
                  <c:v>20165794</c:v>
                </c:pt>
                <c:pt idx="25">
                  <c:v>20165794</c:v>
                </c:pt>
                <c:pt idx="26">
                  <c:v>20165794</c:v>
                </c:pt>
                <c:pt idx="27">
                  <c:v>20165794</c:v>
                </c:pt>
                <c:pt idx="28">
                  <c:v>20165794</c:v>
                </c:pt>
                <c:pt idx="29">
                  <c:v>20165794</c:v>
                </c:pt>
                <c:pt idx="30">
                  <c:v>20165794</c:v>
                </c:pt>
                <c:pt idx="31">
                  <c:v>20165794</c:v>
                </c:pt>
                <c:pt idx="32">
                  <c:v>20165793</c:v>
                </c:pt>
                <c:pt idx="33">
                  <c:v>20165792</c:v>
                </c:pt>
                <c:pt idx="34">
                  <c:v>20165790</c:v>
                </c:pt>
                <c:pt idx="35">
                  <c:v>20165787</c:v>
                </c:pt>
                <c:pt idx="36">
                  <c:v>20165783</c:v>
                </c:pt>
                <c:pt idx="37">
                  <c:v>20165777</c:v>
                </c:pt>
                <c:pt idx="38">
                  <c:v>20165769</c:v>
                </c:pt>
                <c:pt idx="39">
                  <c:v>20165757</c:v>
                </c:pt>
                <c:pt idx="40">
                  <c:v>20165741</c:v>
                </c:pt>
                <c:pt idx="41">
                  <c:v>20165720</c:v>
                </c:pt>
                <c:pt idx="42">
                  <c:v>20165692</c:v>
                </c:pt>
                <c:pt idx="43">
                  <c:v>20165654</c:v>
                </c:pt>
                <c:pt idx="44">
                  <c:v>20165604</c:v>
                </c:pt>
                <c:pt idx="45">
                  <c:v>20165538</c:v>
                </c:pt>
                <c:pt idx="46">
                  <c:v>20165452</c:v>
                </c:pt>
                <c:pt idx="47">
                  <c:v>20165340</c:v>
                </c:pt>
                <c:pt idx="48">
                  <c:v>20165194</c:v>
                </c:pt>
                <c:pt idx="49">
                  <c:v>20165005</c:v>
                </c:pt>
                <c:pt idx="50">
                  <c:v>20164760</c:v>
                </c:pt>
                <c:pt idx="51">
                  <c:v>20164443</c:v>
                </c:pt>
                <c:pt idx="52">
                  <c:v>20164032</c:v>
                </c:pt>
                <c:pt idx="53">
                  <c:v>20163498</c:v>
                </c:pt>
                <c:pt idx="54">
                  <c:v>20162801</c:v>
                </c:pt>
                <c:pt idx="55">
                  <c:v>20161886</c:v>
                </c:pt>
                <c:pt idx="56">
                  <c:v>20160673</c:v>
                </c:pt>
                <c:pt idx="57">
                  <c:v>20159045</c:v>
                </c:pt>
                <c:pt idx="58">
                  <c:v>20156823</c:v>
                </c:pt>
                <c:pt idx="59">
                  <c:v>20153729</c:v>
                </c:pt>
                <c:pt idx="60">
                  <c:v>20149396</c:v>
                </c:pt>
                <c:pt idx="61">
                  <c:v>20143345</c:v>
                </c:pt>
                <c:pt idx="62">
                  <c:v>20134954</c:v>
                </c:pt>
                <c:pt idx="63">
                  <c:v>20123418</c:v>
                </c:pt>
                <c:pt idx="64">
                  <c:v>20107698</c:v>
                </c:pt>
                <c:pt idx="65">
                  <c:v>20086454</c:v>
                </c:pt>
                <c:pt idx="66">
                  <c:v>20057963</c:v>
                </c:pt>
                <c:pt idx="67">
                  <c:v>20020004</c:v>
                </c:pt>
                <c:pt idx="68">
                  <c:v>19969706</c:v>
                </c:pt>
                <c:pt idx="69">
                  <c:v>19903341</c:v>
                </c:pt>
                <c:pt idx="70">
                  <c:v>19816028</c:v>
                </c:pt>
                <c:pt idx="71">
                  <c:v>19701298</c:v>
                </c:pt>
                <c:pt idx="72">
                  <c:v>19550437</c:v>
                </c:pt>
                <c:pt idx="73">
                  <c:v>19351450</c:v>
                </c:pt>
                <c:pt idx="74">
                  <c:v>19087412</c:v>
                </c:pt>
                <c:pt idx="75">
                  <c:v>18736608</c:v>
                </c:pt>
                <c:pt idx="76">
                  <c:v>18276678</c:v>
                </c:pt>
                <c:pt idx="77">
                  <c:v>17680068</c:v>
                </c:pt>
                <c:pt idx="78">
                  <c:v>16913344</c:v>
                </c:pt>
                <c:pt idx="79">
                  <c:v>15934818</c:v>
                </c:pt>
                <c:pt idx="80">
                  <c:v>14695554</c:v>
                </c:pt>
                <c:pt idx="81">
                  <c:v>13137163</c:v>
                </c:pt>
                <c:pt idx="82">
                  <c:v>11188699</c:v>
                </c:pt>
                <c:pt idx="83">
                  <c:v>8764378</c:v>
                </c:pt>
                <c:pt idx="84">
                  <c:v>5761491</c:v>
                </c:pt>
                <c:pt idx="85">
                  <c:v>2060301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'Key Statistics'!$F$3</c:f>
              <c:strCache>
                <c:ptCount val="1"/>
                <c:pt idx="0">
                  <c:v>East North Central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Statistics'!$F$4:$F$159</c:f>
              <c:numCache>
                <c:formatCode>General</c:formatCode>
                <c:ptCount val="156"/>
                <c:pt idx="0">
                  <c:v>46395654</c:v>
                </c:pt>
                <c:pt idx="1">
                  <c:v>46395654</c:v>
                </c:pt>
                <c:pt idx="2">
                  <c:v>46395654</c:v>
                </c:pt>
                <c:pt idx="3">
                  <c:v>46395654</c:v>
                </c:pt>
                <c:pt idx="4">
                  <c:v>46395654</c:v>
                </c:pt>
                <c:pt idx="5">
                  <c:v>46395654</c:v>
                </c:pt>
                <c:pt idx="6">
                  <c:v>46395654</c:v>
                </c:pt>
                <c:pt idx="7">
                  <c:v>46395654</c:v>
                </c:pt>
                <c:pt idx="8">
                  <c:v>46395654</c:v>
                </c:pt>
                <c:pt idx="9">
                  <c:v>46395654</c:v>
                </c:pt>
                <c:pt idx="10">
                  <c:v>46395654</c:v>
                </c:pt>
                <c:pt idx="11">
                  <c:v>46395654</c:v>
                </c:pt>
                <c:pt idx="12">
                  <c:v>46395654</c:v>
                </c:pt>
                <c:pt idx="13">
                  <c:v>46395654</c:v>
                </c:pt>
                <c:pt idx="14">
                  <c:v>46395654</c:v>
                </c:pt>
                <c:pt idx="15">
                  <c:v>46395654</c:v>
                </c:pt>
                <c:pt idx="16">
                  <c:v>46395654</c:v>
                </c:pt>
                <c:pt idx="17">
                  <c:v>46395654</c:v>
                </c:pt>
                <c:pt idx="18">
                  <c:v>46395654</c:v>
                </c:pt>
                <c:pt idx="19">
                  <c:v>46395654</c:v>
                </c:pt>
                <c:pt idx="20">
                  <c:v>46395654</c:v>
                </c:pt>
                <c:pt idx="21">
                  <c:v>46395654</c:v>
                </c:pt>
                <c:pt idx="22">
                  <c:v>46395654</c:v>
                </c:pt>
                <c:pt idx="23">
                  <c:v>46395654</c:v>
                </c:pt>
                <c:pt idx="24">
                  <c:v>46395654</c:v>
                </c:pt>
                <c:pt idx="25">
                  <c:v>46395654</c:v>
                </c:pt>
                <c:pt idx="26">
                  <c:v>46395654</c:v>
                </c:pt>
                <c:pt idx="27">
                  <c:v>46395654</c:v>
                </c:pt>
                <c:pt idx="28">
                  <c:v>46395654</c:v>
                </c:pt>
                <c:pt idx="29">
                  <c:v>46395654</c:v>
                </c:pt>
                <c:pt idx="30">
                  <c:v>46395654</c:v>
                </c:pt>
                <c:pt idx="31">
                  <c:v>46395654</c:v>
                </c:pt>
                <c:pt idx="32">
                  <c:v>46395654</c:v>
                </c:pt>
                <c:pt idx="33">
                  <c:v>46395654</c:v>
                </c:pt>
                <c:pt idx="34">
                  <c:v>46395654</c:v>
                </c:pt>
                <c:pt idx="35">
                  <c:v>46395654</c:v>
                </c:pt>
                <c:pt idx="36">
                  <c:v>46395654</c:v>
                </c:pt>
                <c:pt idx="37">
                  <c:v>46395654</c:v>
                </c:pt>
                <c:pt idx="38">
                  <c:v>46395654</c:v>
                </c:pt>
                <c:pt idx="39">
                  <c:v>46395654</c:v>
                </c:pt>
                <c:pt idx="40">
                  <c:v>46395654</c:v>
                </c:pt>
                <c:pt idx="41">
                  <c:v>46395654</c:v>
                </c:pt>
                <c:pt idx="42">
                  <c:v>46395654</c:v>
                </c:pt>
                <c:pt idx="43">
                  <c:v>46395654</c:v>
                </c:pt>
                <c:pt idx="44">
                  <c:v>46395654</c:v>
                </c:pt>
                <c:pt idx="45">
                  <c:v>46395654</c:v>
                </c:pt>
                <c:pt idx="46">
                  <c:v>46395654</c:v>
                </c:pt>
                <c:pt idx="47">
                  <c:v>46395654</c:v>
                </c:pt>
                <c:pt idx="48">
                  <c:v>46395654</c:v>
                </c:pt>
                <c:pt idx="49">
                  <c:v>46395652</c:v>
                </c:pt>
                <c:pt idx="50">
                  <c:v>46395646</c:v>
                </c:pt>
                <c:pt idx="51">
                  <c:v>46395633</c:v>
                </c:pt>
                <c:pt idx="52">
                  <c:v>46395604</c:v>
                </c:pt>
                <c:pt idx="53">
                  <c:v>46395543</c:v>
                </c:pt>
                <c:pt idx="54">
                  <c:v>46395418</c:v>
                </c:pt>
                <c:pt idx="55">
                  <c:v>46395164</c:v>
                </c:pt>
                <c:pt idx="56">
                  <c:v>46394658</c:v>
                </c:pt>
                <c:pt idx="57">
                  <c:v>46393659</c:v>
                </c:pt>
                <c:pt idx="58">
                  <c:v>46391706</c:v>
                </c:pt>
                <c:pt idx="59">
                  <c:v>46387916</c:v>
                </c:pt>
                <c:pt idx="60">
                  <c:v>46380607</c:v>
                </c:pt>
                <c:pt idx="61">
                  <c:v>46366591</c:v>
                </c:pt>
                <c:pt idx="62">
                  <c:v>46339850</c:v>
                </c:pt>
                <c:pt idx="63">
                  <c:v>46289064</c:v>
                </c:pt>
                <c:pt idx="64">
                  <c:v>46193015</c:v>
                </c:pt>
                <c:pt idx="65">
                  <c:v>46012063</c:v>
                </c:pt>
                <c:pt idx="66">
                  <c:v>45672373</c:v>
                </c:pt>
                <c:pt idx="67">
                  <c:v>45036793</c:v>
                </c:pt>
                <c:pt idx="68">
                  <c:v>43851185</c:v>
                </c:pt>
                <c:pt idx="69">
                  <c:v>41645642</c:v>
                </c:pt>
                <c:pt idx="70">
                  <c:v>37552814</c:v>
                </c:pt>
                <c:pt idx="71">
                  <c:v>29974042</c:v>
                </c:pt>
                <c:pt idx="72">
                  <c:v>15982524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'Key Statistics'!$G$3</c:f>
              <c:strCache>
                <c:ptCount val="1"/>
                <c:pt idx="0">
                  <c:v>West South Central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Statistics'!$G$4:$G$159</c:f>
              <c:numCache>
                <c:formatCode>General</c:formatCode>
                <c:ptCount val="156"/>
                <c:pt idx="0">
                  <c:v>35235521</c:v>
                </c:pt>
                <c:pt idx="1">
                  <c:v>35235521</c:v>
                </c:pt>
                <c:pt idx="2">
                  <c:v>35235521</c:v>
                </c:pt>
                <c:pt idx="3">
                  <c:v>35235521</c:v>
                </c:pt>
                <c:pt idx="4">
                  <c:v>35235521</c:v>
                </c:pt>
                <c:pt idx="5">
                  <c:v>35235521</c:v>
                </c:pt>
                <c:pt idx="6">
                  <c:v>35235521</c:v>
                </c:pt>
                <c:pt idx="7">
                  <c:v>35235521</c:v>
                </c:pt>
                <c:pt idx="8">
                  <c:v>35235521</c:v>
                </c:pt>
                <c:pt idx="9">
                  <c:v>35235521</c:v>
                </c:pt>
                <c:pt idx="10">
                  <c:v>35235521</c:v>
                </c:pt>
                <c:pt idx="11">
                  <c:v>35235521</c:v>
                </c:pt>
                <c:pt idx="12">
                  <c:v>35235521</c:v>
                </c:pt>
                <c:pt idx="13">
                  <c:v>35235521</c:v>
                </c:pt>
                <c:pt idx="14">
                  <c:v>35235521</c:v>
                </c:pt>
                <c:pt idx="15">
                  <c:v>35235521</c:v>
                </c:pt>
                <c:pt idx="16">
                  <c:v>35235521</c:v>
                </c:pt>
                <c:pt idx="17">
                  <c:v>35235521</c:v>
                </c:pt>
                <c:pt idx="18">
                  <c:v>35235521</c:v>
                </c:pt>
                <c:pt idx="19">
                  <c:v>35235521</c:v>
                </c:pt>
                <c:pt idx="20">
                  <c:v>35235521</c:v>
                </c:pt>
                <c:pt idx="21">
                  <c:v>35235521</c:v>
                </c:pt>
                <c:pt idx="22">
                  <c:v>35235521</c:v>
                </c:pt>
                <c:pt idx="23">
                  <c:v>35235521</c:v>
                </c:pt>
                <c:pt idx="24">
                  <c:v>35235521</c:v>
                </c:pt>
                <c:pt idx="25">
                  <c:v>35235521</c:v>
                </c:pt>
                <c:pt idx="26">
                  <c:v>35235521</c:v>
                </c:pt>
                <c:pt idx="27">
                  <c:v>35235521</c:v>
                </c:pt>
                <c:pt idx="28">
                  <c:v>35235521</c:v>
                </c:pt>
                <c:pt idx="29">
                  <c:v>35235521</c:v>
                </c:pt>
                <c:pt idx="30">
                  <c:v>35235521</c:v>
                </c:pt>
                <c:pt idx="31">
                  <c:v>35235520</c:v>
                </c:pt>
                <c:pt idx="32">
                  <c:v>35235518</c:v>
                </c:pt>
                <c:pt idx="33">
                  <c:v>35235515</c:v>
                </c:pt>
                <c:pt idx="34">
                  <c:v>35235510</c:v>
                </c:pt>
                <c:pt idx="35">
                  <c:v>35235503</c:v>
                </c:pt>
                <c:pt idx="36">
                  <c:v>35235492</c:v>
                </c:pt>
                <c:pt idx="37">
                  <c:v>35235475</c:v>
                </c:pt>
                <c:pt idx="38">
                  <c:v>35235450</c:v>
                </c:pt>
                <c:pt idx="39">
                  <c:v>35235413</c:v>
                </c:pt>
                <c:pt idx="40">
                  <c:v>35235359</c:v>
                </c:pt>
                <c:pt idx="41">
                  <c:v>35235281</c:v>
                </c:pt>
                <c:pt idx="42">
                  <c:v>35235170</c:v>
                </c:pt>
                <c:pt idx="43">
                  <c:v>35235012</c:v>
                </c:pt>
                <c:pt idx="44">
                  <c:v>35234788</c:v>
                </c:pt>
                <c:pt idx="45">
                  <c:v>35234472</c:v>
                </c:pt>
                <c:pt idx="46">
                  <c:v>35234028</c:v>
                </c:pt>
                <c:pt idx="47">
                  <c:v>35233407</c:v>
                </c:pt>
                <c:pt idx="48">
                  <c:v>35232540</c:v>
                </c:pt>
                <c:pt idx="49">
                  <c:v>35231332</c:v>
                </c:pt>
                <c:pt idx="50">
                  <c:v>35229654</c:v>
                </c:pt>
                <c:pt idx="51">
                  <c:v>35227327</c:v>
                </c:pt>
                <c:pt idx="52">
                  <c:v>35224105</c:v>
                </c:pt>
                <c:pt idx="53">
                  <c:v>35219648</c:v>
                </c:pt>
                <c:pt idx="54">
                  <c:v>35213488</c:v>
                </c:pt>
                <c:pt idx="55">
                  <c:v>35204979</c:v>
                </c:pt>
                <c:pt idx="56">
                  <c:v>35193226</c:v>
                </c:pt>
                <c:pt idx="57">
                  <c:v>35176984</c:v>
                </c:pt>
                <c:pt idx="58">
                  <c:v>35154516</c:v>
                </c:pt>
                <c:pt idx="59">
                  <c:v>35123378</c:v>
                </c:pt>
                <c:pt idx="60">
                  <c:v>35080228</c:v>
                </c:pt>
                <c:pt idx="61">
                  <c:v>35020502</c:v>
                </c:pt>
                <c:pt idx="62">
                  <c:v>34937982</c:v>
                </c:pt>
                <c:pt idx="63">
                  <c:v>34824212</c:v>
                </c:pt>
                <c:pt idx="64">
                  <c:v>34667711</c:v>
                </c:pt>
                <c:pt idx="65">
                  <c:v>34452913</c:v>
                </c:pt>
                <c:pt idx="66">
                  <c:v>34158745</c:v>
                </c:pt>
                <c:pt idx="67">
                  <c:v>33756715</c:v>
                </c:pt>
                <c:pt idx="68">
                  <c:v>33208348</c:v>
                </c:pt>
                <c:pt idx="69">
                  <c:v>32461756</c:v>
                </c:pt>
                <c:pt idx="70">
                  <c:v>31447050</c:v>
                </c:pt>
                <c:pt idx="71">
                  <c:v>30070224</c:v>
                </c:pt>
                <c:pt idx="72">
                  <c:v>28205023</c:v>
                </c:pt>
                <c:pt idx="73">
                  <c:v>25682192</c:v>
                </c:pt>
                <c:pt idx="74">
                  <c:v>22275389</c:v>
                </c:pt>
                <c:pt idx="75">
                  <c:v>17683055</c:v>
                </c:pt>
                <c:pt idx="76">
                  <c:v>11506213</c:v>
                </c:pt>
                <c:pt idx="77">
                  <c:v>3227195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'Key Statistics'!$H$3</c:f>
              <c:strCache>
                <c:ptCount val="1"/>
                <c:pt idx="0">
                  <c:v>East South Central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Statistics'!$H$4:$H$159</c:f>
              <c:numCache>
                <c:formatCode>General</c:formatCode>
                <c:ptCount val="156"/>
                <c:pt idx="0">
                  <c:v>18084651</c:v>
                </c:pt>
                <c:pt idx="1">
                  <c:v>18084651</c:v>
                </c:pt>
                <c:pt idx="2">
                  <c:v>18084651</c:v>
                </c:pt>
                <c:pt idx="3">
                  <c:v>18084651</c:v>
                </c:pt>
                <c:pt idx="4">
                  <c:v>18084651</c:v>
                </c:pt>
                <c:pt idx="5">
                  <c:v>18084651</c:v>
                </c:pt>
                <c:pt idx="6">
                  <c:v>18084651</c:v>
                </c:pt>
                <c:pt idx="7">
                  <c:v>18084651</c:v>
                </c:pt>
                <c:pt idx="8">
                  <c:v>18084651</c:v>
                </c:pt>
                <c:pt idx="9">
                  <c:v>18084651</c:v>
                </c:pt>
                <c:pt idx="10">
                  <c:v>18084651</c:v>
                </c:pt>
                <c:pt idx="11">
                  <c:v>18084651</c:v>
                </c:pt>
                <c:pt idx="12">
                  <c:v>18084651</c:v>
                </c:pt>
                <c:pt idx="13">
                  <c:v>18084651</c:v>
                </c:pt>
                <c:pt idx="14">
                  <c:v>18084651</c:v>
                </c:pt>
                <c:pt idx="15">
                  <c:v>18084651</c:v>
                </c:pt>
                <c:pt idx="16">
                  <c:v>18084651</c:v>
                </c:pt>
                <c:pt idx="17">
                  <c:v>18084651</c:v>
                </c:pt>
                <c:pt idx="18">
                  <c:v>18084651</c:v>
                </c:pt>
                <c:pt idx="19">
                  <c:v>18084651</c:v>
                </c:pt>
                <c:pt idx="20">
                  <c:v>18084651</c:v>
                </c:pt>
                <c:pt idx="21">
                  <c:v>18084651</c:v>
                </c:pt>
                <c:pt idx="22">
                  <c:v>18084651</c:v>
                </c:pt>
                <c:pt idx="23">
                  <c:v>18084651</c:v>
                </c:pt>
                <c:pt idx="24">
                  <c:v>18084651</c:v>
                </c:pt>
                <c:pt idx="25">
                  <c:v>18084651</c:v>
                </c:pt>
                <c:pt idx="26">
                  <c:v>18084651</c:v>
                </c:pt>
                <c:pt idx="27">
                  <c:v>18084651</c:v>
                </c:pt>
                <c:pt idx="28">
                  <c:v>18084651</c:v>
                </c:pt>
                <c:pt idx="29">
                  <c:v>18084651</c:v>
                </c:pt>
                <c:pt idx="30">
                  <c:v>18084651</c:v>
                </c:pt>
                <c:pt idx="31">
                  <c:v>18084651</c:v>
                </c:pt>
                <c:pt idx="32">
                  <c:v>18084651</c:v>
                </c:pt>
                <c:pt idx="33">
                  <c:v>18084651</c:v>
                </c:pt>
                <c:pt idx="34">
                  <c:v>18084651</c:v>
                </c:pt>
                <c:pt idx="35">
                  <c:v>18084651</c:v>
                </c:pt>
                <c:pt idx="36">
                  <c:v>18084651</c:v>
                </c:pt>
                <c:pt idx="37">
                  <c:v>18084651</c:v>
                </c:pt>
                <c:pt idx="38">
                  <c:v>18084651</c:v>
                </c:pt>
                <c:pt idx="39">
                  <c:v>18084651</c:v>
                </c:pt>
                <c:pt idx="40">
                  <c:v>18084651</c:v>
                </c:pt>
                <c:pt idx="41">
                  <c:v>18084651</c:v>
                </c:pt>
                <c:pt idx="42">
                  <c:v>18084651</c:v>
                </c:pt>
                <c:pt idx="43">
                  <c:v>18084651</c:v>
                </c:pt>
                <c:pt idx="44">
                  <c:v>18084651</c:v>
                </c:pt>
                <c:pt idx="45">
                  <c:v>18084651</c:v>
                </c:pt>
                <c:pt idx="46">
                  <c:v>18084650</c:v>
                </c:pt>
                <c:pt idx="47">
                  <c:v>18084647</c:v>
                </c:pt>
                <c:pt idx="48">
                  <c:v>18084641</c:v>
                </c:pt>
                <c:pt idx="49">
                  <c:v>18084630</c:v>
                </c:pt>
                <c:pt idx="50">
                  <c:v>18084611</c:v>
                </c:pt>
                <c:pt idx="51">
                  <c:v>18084578</c:v>
                </c:pt>
                <c:pt idx="52">
                  <c:v>18084522</c:v>
                </c:pt>
                <c:pt idx="53">
                  <c:v>18084429</c:v>
                </c:pt>
                <c:pt idx="54">
                  <c:v>18084278</c:v>
                </c:pt>
                <c:pt idx="55">
                  <c:v>18084036</c:v>
                </c:pt>
                <c:pt idx="56">
                  <c:v>18083654</c:v>
                </c:pt>
                <c:pt idx="57">
                  <c:v>18083055</c:v>
                </c:pt>
                <c:pt idx="58">
                  <c:v>18082123</c:v>
                </c:pt>
                <c:pt idx="59">
                  <c:v>18080683</c:v>
                </c:pt>
                <c:pt idx="60">
                  <c:v>18078472</c:v>
                </c:pt>
                <c:pt idx="61">
                  <c:v>18075092</c:v>
                </c:pt>
                <c:pt idx="62">
                  <c:v>18069949</c:v>
                </c:pt>
                <c:pt idx="63">
                  <c:v>18062153</c:v>
                </c:pt>
                <c:pt idx="64">
                  <c:v>18050375</c:v>
                </c:pt>
                <c:pt idx="65">
                  <c:v>18032633</c:v>
                </c:pt>
                <c:pt idx="66">
                  <c:v>18005973</c:v>
                </c:pt>
                <c:pt idx="67">
                  <c:v>17965991</c:v>
                </c:pt>
                <c:pt idx="68">
                  <c:v>17906116</c:v>
                </c:pt>
                <c:pt idx="69">
                  <c:v>17816527</c:v>
                </c:pt>
                <c:pt idx="70">
                  <c:v>17682499</c:v>
                </c:pt>
                <c:pt idx="71">
                  <c:v>17481863</c:v>
                </c:pt>
                <c:pt idx="72">
                  <c:v>17181043</c:v>
                </c:pt>
                <c:pt idx="73">
                  <c:v>16728789</c:v>
                </c:pt>
                <c:pt idx="74">
                  <c:v>16046249</c:v>
                </c:pt>
                <c:pt idx="75">
                  <c:v>15016362</c:v>
                </c:pt>
                <c:pt idx="76">
                  <c:v>13475318</c:v>
                </c:pt>
                <c:pt idx="77">
                  <c:v>11179245</c:v>
                </c:pt>
                <c:pt idx="78">
                  <c:v>7783759</c:v>
                </c:pt>
                <c:pt idx="79">
                  <c:v>2814876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'Key Statistics'!$I$3</c:f>
              <c:strCache>
                <c:ptCount val="1"/>
                <c:pt idx="0">
                  <c:v>South Atlantic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Statistics'!$I$4:$I$159</c:f>
              <c:numCache>
                <c:formatCode>General</c:formatCode>
                <c:ptCount val="156"/>
                <c:pt idx="0">
                  <c:v>57806544</c:v>
                </c:pt>
                <c:pt idx="1">
                  <c:v>57806544</c:v>
                </c:pt>
                <c:pt idx="2">
                  <c:v>57806544</c:v>
                </c:pt>
                <c:pt idx="3">
                  <c:v>57806544</c:v>
                </c:pt>
                <c:pt idx="4">
                  <c:v>57806544</c:v>
                </c:pt>
                <c:pt idx="5">
                  <c:v>57806544</c:v>
                </c:pt>
                <c:pt idx="6">
                  <c:v>57806544</c:v>
                </c:pt>
                <c:pt idx="7">
                  <c:v>57806544</c:v>
                </c:pt>
                <c:pt idx="8">
                  <c:v>57806544</c:v>
                </c:pt>
                <c:pt idx="9">
                  <c:v>57806544</c:v>
                </c:pt>
                <c:pt idx="10">
                  <c:v>57806544</c:v>
                </c:pt>
                <c:pt idx="11">
                  <c:v>57806544</c:v>
                </c:pt>
                <c:pt idx="12">
                  <c:v>57806544</c:v>
                </c:pt>
                <c:pt idx="13">
                  <c:v>57806544</c:v>
                </c:pt>
                <c:pt idx="14">
                  <c:v>57806544</c:v>
                </c:pt>
                <c:pt idx="15">
                  <c:v>57806544</c:v>
                </c:pt>
                <c:pt idx="16">
                  <c:v>57806544</c:v>
                </c:pt>
                <c:pt idx="17">
                  <c:v>57806544</c:v>
                </c:pt>
                <c:pt idx="18">
                  <c:v>57806544</c:v>
                </c:pt>
                <c:pt idx="19">
                  <c:v>57806544</c:v>
                </c:pt>
                <c:pt idx="20">
                  <c:v>57806544</c:v>
                </c:pt>
                <c:pt idx="21">
                  <c:v>57806544</c:v>
                </c:pt>
                <c:pt idx="22">
                  <c:v>57806544</c:v>
                </c:pt>
                <c:pt idx="23">
                  <c:v>57806544</c:v>
                </c:pt>
                <c:pt idx="24">
                  <c:v>57806544</c:v>
                </c:pt>
                <c:pt idx="25">
                  <c:v>57806544</c:v>
                </c:pt>
                <c:pt idx="26">
                  <c:v>57806544</c:v>
                </c:pt>
                <c:pt idx="27">
                  <c:v>57806544</c:v>
                </c:pt>
                <c:pt idx="28">
                  <c:v>57806544</c:v>
                </c:pt>
                <c:pt idx="29">
                  <c:v>57806544</c:v>
                </c:pt>
                <c:pt idx="30">
                  <c:v>57806544</c:v>
                </c:pt>
                <c:pt idx="31">
                  <c:v>57806544</c:v>
                </c:pt>
                <c:pt idx="32">
                  <c:v>57806544</c:v>
                </c:pt>
                <c:pt idx="33">
                  <c:v>57806544</c:v>
                </c:pt>
                <c:pt idx="34">
                  <c:v>57806544</c:v>
                </c:pt>
                <c:pt idx="35">
                  <c:v>57806544</c:v>
                </c:pt>
                <c:pt idx="36">
                  <c:v>57806544</c:v>
                </c:pt>
                <c:pt idx="37">
                  <c:v>57806544</c:v>
                </c:pt>
                <c:pt idx="38">
                  <c:v>57806544</c:v>
                </c:pt>
                <c:pt idx="39">
                  <c:v>57806544</c:v>
                </c:pt>
                <c:pt idx="40">
                  <c:v>57806544</c:v>
                </c:pt>
                <c:pt idx="41">
                  <c:v>57806544</c:v>
                </c:pt>
                <c:pt idx="42">
                  <c:v>57806544</c:v>
                </c:pt>
                <c:pt idx="43">
                  <c:v>57806544</c:v>
                </c:pt>
                <c:pt idx="44">
                  <c:v>57806544</c:v>
                </c:pt>
                <c:pt idx="45">
                  <c:v>57806544</c:v>
                </c:pt>
                <c:pt idx="46">
                  <c:v>57806544</c:v>
                </c:pt>
                <c:pt idx="47">
                  <c:v>57806544</c:v>
                </c:pt>
                <c:pt idx="48">
                  <c:v>57806544</c:v>
                </c:pt>
                <c:pt idx="49">
                  <c:v>57806544</c:v>
                </c:pt>
                <c:pt idx="50">
                  <c:v>57806544</c:v>
                </c:pt>
                <c:pt idx="51">
                  <c:v>57806544</c:v>
                </c:pt>
                <c:pt idx="52">
                  <c:v>57806544</c:v>
                </c:pt>
                <c:pt idx="53">
                  <c:v>57806544</c:v>
                </c:pt>
                <c:pt idx="54">
                  <c:v>57806544</c:v>
                </c:pt>
                <c:pt idx="55">
                  <c:v>57806544</c:v>
                </c:pt>
                <c:pt idx="56">
                  <c:v>57806543</c:v>
                </c:pt>
                <c:pt idx="57">
                  <c:v>57806537</c:v>
                </c:pt>
                <c:pt idx="58">
                  <c:v>57806518</c:v>
                </c:pt>
                <c:pt idx="59">
                  <c:v>57806466</c:v>
                </c:pt>
                <c:pt idx="60">
                  <c:v>57806334</c:v>
                </c:pt>
                <c:pt idx="61">
                  <c:v>57806011</c:v>
                </c:pt>
                <c:pt idx="62">
                  <c:v>57805246</c:v>
                </c:pt>
                <c:pt idx="63">
                  <c:v>57803472</c:v>
                </c:pt>
                <c:pt idx="64">
                  <c:v>57799428</c:v>
                </c:pt>
                <c:pt idx="65">
                  <c:v>57790325</c:v>
                </c:pt>
                <c:pt idx="66">
                  <c:v>57770035</c:v>
                </c:pt>
                <c:pt idx="67">
                  <c:v>57725149</c:v>
                </c:pt>
                <c:pt idx="68">
                  <c:v>57626379</c:v>
                </c:pt>
                <c:pt idx="69">
                  <c:v>57409691</c:v>
                </c:pt>
                <c:pt idx="70">
                  <c:v>56934475</c:v>
                </c:pt>
                <c:pt idx="71">
                  <c:v>55889350</c:v>
                </c:pt>
                <c:pt idx="72">
                  <c:v>53593970</c:v>
                </c:pt>
                <c:pt idx="73">
                  <c:v>48668805</c:v>
                </c:pt>
                <c:pt idx="74">
                  <c:v>38239862</c:v>
                </c:pt>
                <c:pt idx="75">
                  <c:v>16379795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'Key Statistics'!$J$3</c:f>
              <c:strCache>
                <c:ptCount val="1"/>
                <c:pt idx="0">
                  <c:v>Middle Atlantic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Statistics'!$J$4:$J$159</c:f>
              <c:numCache>
                <c:formatCode>General</c:formatCode>
                <c:ptCount val="156"/>
                <c:pt idx="0">
                  <c:v>40621237</c:v>
                </c:pt>
                <c:pt idx="1">
                  <c:v>40621237</c:v>
                </c:pt>
                <c:pt idx="2">
                  <c:v>40621237</c:v>
                </c:pt>
                <c:pt idx="3">
                  <c:v>40621237</c:v>
                </c:pt>
                <c:pt idx="4">
                  <c:v>40621237</c:v>
                </c:pt>
                <c:pt idx="5">
                  <c:v>40621237</c:v>
                </c:pt>
                <c:pt idx="6">
                  <c:v>40621237</c:v>
                </c:pt>
                <c:pt idx="7">
                  <c:v>40621237</c:v>
                </c:pt>
                <c:pt idx="8">
                  <c:v>40621237</c:v>
                </c:pt>
                <c:pt idx="9">
                  <c:v>40621237</c:v>
                </c:pt>
                <c:pt idx="10">
                  <c:v>40621237</c:v>
                </c:pt>
                <c:pt idx="11">
                  <c:v>40621237</c:v>
                </c:pt>
                <c:pt idx="12">
                  <c:v>40621237</c:v>
                </c:pt>
                <c:pt idx="13">
                  <c:v>40621237</c:v>
                </c:pt>
                <c:pt idx="14">
                  <c:v>40621237</c:v>
                </c:pt>
                <c:pt idx="15">
                  <c:v>40621237</c:v>
                </c:pt>
                <c:pt idx="16">
                  <c:v>40621237</c:v>
                </c:pt>
                <c:pt idx="17">
                  <c:v>40621237</c:v>
                </c:pt>
                <c:pt idx="18">
                  <c:v>40621237</c:v>
                </c:pt>
                <c:pt idx="19">
                  <c:v>40621237</c:v>
                </c:pt>
                <c:pt idx="20">
                  <c:v>40621237</c:v>
                </c:pt>
                <c:pt idx="21">
                  <c:v>40621237</c:v>
                </c:pt>
                <c:pt idx="22">
                  <c:v>40621237</c:v>
                </c:pt>
                <c:pt idx="23">
                  <c:v>40621237</c:v>
                </c:pt>
                <c:pt idx="24">
                  <c:v>40621237</c:v>
                </c:pt>
                <c:pt idx="25">
                  <c:v>40621237</c:v>
                </c:pt>
                <c:pt idx="26">
                  <c:v>40621237</c:v>
                </c:pt>
                <c:pt idx="27">
                  <c:v>40621237</c:v>
                </c:pt>
                <c:pt idx="28">
                  <c:v>40621237</c:v>
                </c:pt>
                <c:pt idx="29">
                  <c:v>40621237</c:v>
                </c:pt>
                <c:pt idx="30">
                  <c:v>40621237</c:v>
                </c:pt>
                <c:pt idx="31">
                  <c:v>40621237</c:v>
                </c:pt>
                <c:pt idx="32">
                  <c:v>40621237</c:v>
                </c:pt>
                <c:pt idx="33">
                  <c:v>40621237</c:v>
                </c:pt>
                <c:pt idx="34">
                  <c:v>40621237</c:v>
                </c:pt>
                <c:pt idx="35">
                  <c:v>40621237</c:v>
                </c:pt>
                <c:pt idx="36">
                  <c:v>40621237</c:v>
                </c:pt>
                <c:pt idx="37">
                  <c:v>40621237</c:v>
                </c:pt>
                <c:pt idx="38">
                  <c:v>40621237</c:v>
                </c:pt>
                <c:pt idx="39">
                  <c:v>40621237</c:v>
                </c:pt>
                <c:pt idx="40">
                  <c:v>40621237</c:v>
                </c:pt>
                <c:pt idx="41">
                  <c:v>40621237</c:v>
                </c:pt>
                <c:pt idx="42">
                  <c:v>40621237</c:v>
                </c:pt>
                <c:pt idx="43">
                  <c:v>40621237</c:v>
                </c:pt>
                <c:pt idx="44">
                  <c:v>40621237</c:v>
                </c:pt>
                <c:pt idx="45">
                  <c:v>40621237</c:v>
                </c:pt>
                <c:pt idx="46">
                  <c:v>40621237</c:v>
                </c:pt>
                <c:pt idx="47">
                  <c:v>40621237</c:v>
                </c:pt>
                <c:pt idx="48">
                  <c:v>40621237</c:v>
                </c:pt>
                <c:pt idx="49">
                  <c:v>40621237</c:v>
                </c:pt>
                <c:pt idx="50">
                  <c:v>40621237</c:v>
                </c:pt>
                <c:pt idx="51">
                  <c:v>40621237</c:v>
                </c:pt>
                <c:pt idx="52">
                  <c:v>40621237</c:v>
                </c:pt>
                <c:pt idx="53">
                  <c:v>40621237</c:v>
                </c:pt>
                <c:pt idx="54">
                  <c:v>40621237</c:v>
                </c:pt>
                <c:pt idx="55">
                  <c:v>40621237</c:v>
                </c:pt>
                <c:pt idx="56">
                  <c:v>40621237</c:v>
                </c:pt>
                <c:pt idx="57">
                  <c:v>40621235</c:v>
                </c:pt>
                <c:pt idx="58">
                  <c:v>40621223</c:v>
                </c:pt>
                <c:pt idx="59">
                  <c:v>40621170</c:v>
                </c:pt>
                <c:pt idx="60">
                  <c:v>40620965</c:v>
                </c:pt>
                <c:pt idx="61">
                  <c:v>40620216</c:v>
                </c:pt>
                <c:pt idx="62">
                  <c:v>40617583</c:v>
                </c:pt>
                <c:pt idx="63">
                  <c:v>40608551</c:v>
                </c:pt>
                <c:pt idx="64">
                  <c:v>40578137</c:v>
                </c:pt>
                <c:pt idx="65">
                  <c:v>40477212</c:v>
                </c:pt>
                <c:pt idx="66">
                  <c:v>40146366</c:v>
                </c:pt>
                <c:pt idx="67">
                  <c:v>39073180</c:v>
                </c:pt>
                <c:pt idx="68">
                  <c:v>35624768</c:v>
                </c:pt>
                <c:pt idx="69">
                  <c:v>24643845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'Key Statistics'!$K$3</c:f>
              <c:strCache>
                <c:ptCount val="1"/>
                <c:pt idx="0">
                  <c:v>New England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Statistics'!$K$4:$K$159</c:f>
              <c:numCache>
                <c:formatCode>General</c:formatCode>
                <c:ptCount val="156"/>
                <c:pt idx="0">
                  <c:v>14303542</c:v>
                </c:pt>
                <c:pt idx="1">
                  <c:v>14303542</c:v>
                </c:pt>
                <c:pt idx="2">
                  <c:v>14303542</c:v>
                </c:pt>
                <c:pt idx="3">
                  <c:v>14303542</c:v>
                </c:pt>
                <c:pt idx="4">
                  <c:v>14303542</c:v>
                </c:pt>
                <c:pt idx="5">
                  <c:v>14303542</c:v>
                </c:pt>
                <c:pt idx="6">
                  <c:v>14303542</c:v>
                </c:pt>
                <c:pt idx="7">
                  <c:v>14303542</c:v>
                </c:pt>
                <c:pt idx="8">
                  <c:v>14303542</c:v>
                </c:pt>
                <c:pt idx="9">
                  <c:v>14303542</c:v>
                </c:pt>
                <c:pt idx="10">
                  <c:v>14303542</c:v>
                </c:pt>
                <c:pt idx="11">
                  <c:v>14303542</c:v>
                </c:pt>
                <c:pt idx="12">
                  <c:v>14303542</c:v>
                </c:pt>
                <c:pt idx="13">
                  <c:v>14303542</c:v>
                </c:pt>
                <c:pt idx="14">
                  <c:v>14303542</c:v>
                </c:pt>
                <c:pt idx="15">
                  <c:v>14303542</c:v>
                </c:pt>
                <c:pt idx="16">
                  <c:v>14303542</c:v>
                </c:pt>
                <c:pt idx="17">
                  <c:v>14303542</c:v>
                </c:pt>
                <c:pt idx="18">
                  <c:v>14303542</c:v>
                </c:pt>
                <c:pt idx="19">
                  <c:v>14303542</c:v>
                </c:pt>
                <c:pt idx="20">
                  <c:v>14303542</c:v>
                </c:pt>
                <c:pt idx="21">
                  <c:v>14303542</c:v>
                </c:pt>
                <c:pt idx="22">
                  <c:v>14303542</c:v>
                </c:pt>
                <c:pt idx="23">
                  <c:v>14303542</c:v>
                </c:pt>
                <c:pt idx="24">
                  <c:v>14303542</c:v>
                </c:pt>
                <c:pt idx="25">
                  <c:v>14303542</c:v>
                </c:pt>
                <c:pt idx="26">
                  <c:v>14303542</c:v>
                </c:pt>
                <c:pt idx="27">
                  <c:v>14303542</c:v>
                </c:pt>
                <c:pt idx="28">
                  <c:v>14303542</c:v>
                </c:pt>
                <c:pt idx="29">
                  <c:v>14303542</c:v>
                </c:pt>
                <c:pt idx="30">
                  <c:v>14303542</c:v>
                </c:pt>
                <c:pt idx="31">
                  <c:v>14303542</c:v>
                </c:pt>
                <c:pt idx="32">
                  <c:v>14303542</c:v>
                </c:pt>
                <c:pt idx="33">
                  <c:v>14303542</c:v>
                </c:pt>
                <c:pt idx="34">
                  <c:v>14303542</c:v>
                </c:pt>
                <c:pt idx="35">
                  <c:v>14303542</c:v>
                </c:pt>
                <c:pt idx="36">
                  <c:v>14303542</c:v>
                </c:pt>
                <c:pt idx="37">
                  <c:v>14303542</c:v>
                </c:pt>
                <c:pt idx="38">
                  <c:v>14303542</c:v>
                </c:pt>
                <c:pt idx="39">
                  <c:v>14303542</c:v>
                </c:pt>
                <c:pt idx="40">
                  <c:v>14303542</c:v>
                </c:pt>
                <c:pt idx="41">
                  <c:v>14303542</c:v>
                </c:pt>
                <c:pt idx="42">
                  <c:v>14303542</c:v>
                </c:pt>
                <c:pt idx="43">
                  <c:v>14303542</c:v>
                </c:pt>
                <c:pt idx="44">
                  <c:v>14303542</c:v>
                </c:pt>
                <c:pt idx="45">
                  <c:v>14303542</c:v>
                </c:pt>
                <c:pt idx="46">
                  <c:v>14303542</c:v>
                </c:pt>
                <c:pt idx="47">
                  <c:v>14303542</c:v>
                </c:pt>
                <c:pt idx="48">
                  <c:v>14303542</c:v>
                </c:pt>
                <c:pt idx="49">
                  <c:v>14303542</c:v>
                </c:pt>
                <c:pt idx="50">
                  <c:v>14303542</c:v>
                </c:pt>
                <c:pt idx="51">
                  <c:v>14303542</c:v>
                </c:pt>
                <c:pt idx="52">
                  <c:v>14303542</c:v>
                </c:pt>
                <c:pt idx="53">
                  <c:v>14303542</c:v>
                </c:pt>
                <c:pt idx="54">
                  <c:v>14303542</c:v>
                </c:pt>
                <c:pt idx="55">
                  <c:v>14303542</c:v>
                </c:pt>
                <c:pt idx="56">
                  <c:v>14303542</c:v>
                </c:pt>
                <c:pt idx="57">
                  <c:v>14303542</c:v>
                </c:pt>
                <c:pt idx="58">
                  <c:v>14303542</c:v>
                </c:pt>
                <c:pt idx="59">
                  <c:v>14303542</c:v>
                </c:pt>
                <c:pt idx="60">
                  <c:v>14303542</c:v>
                </c:pt>
                <c:pt idx="61">
                  <c:v>14303542</c:v>
                </c:pt>
                <c:pt idx="62">
                  <c:v>14303542</c:v>
                </c:pt>
                <c:pt idx="63">
                  <c:v>14303534</c:v>
                </c:pt>
                <c:pt idx="64">
                  <c:v>14303480</c:v>
                </c:pt>
                <c:pt idx="65">
                  <c:v>14303190</c:v>
                </c:pt>
                <c:pt idx="66">
                  <c:v>14301811</c:v>
                </c:pt>
                <c:pt idx="67">
                  <c:v>14295713</c:v>
                </c:pt>
                <c:pt idx="68">
                  <c:v>14270036</c:v>
                </c:pt>
                <c:pt idx="69">
                  <c:v>14165728</c:v>
                </c:pt>
                <c:pt idx="70">
                  <c:v>13753651</c:v>
                </c:pt>
                <c:pt idx="71">
                  <c:v>12162220</c:v>
                </c:pt>
                <c:pt idx="72">
                  <c:v>6179677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0824624"/>
        <c:axId val="60082788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'Key Statistics'!$B$3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'Key Statistics'!$A$4:$A$159</c15:sqref>
                        </c15:formulaRef>
                      </c:ext>
                    </c:extLst>
                    <c:numCache>
                      <c:formatCode>General</c:formatCode>
                      <c:ptCount val="15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  <c:pt idx="52">
                        <c:v>53</c:v>
                      </c:pt>
                      <c:pt idx="53">
                        <c:v>54</c:v>
                      </c:pt>
                      <c:pt idx="54">
                        <c:v>55</c:v>
                      </c:pt>
                      <c:pt idx="55">
                        <c:v>56</c:v>
                      </c:pt>
                      <c:pt idx="56">
                        <c:v>57</c:v>
                      </c:pt>
                      <c:pt idx="57">
                        <c:v>58</c:v>
                      </c:pt>
                      <c:pt idx="58">
                        <c:v>59</c:v>
                      </c:pt>
                      <c:pt idx="59">
                        <c:v>60</c:v>
                      </c:pt>
                      <c:pt idx="60">
                        <c:v>61</c:v>
                      </c:pt>
                      <c:pt idx="61">
                        <c:v>62</c:v>
                      </c:pt>
                      <c:pt idx="62">
                        <c:v>63</c:v>
                      </c:pt>
                      <c:pt idx="63">
                        <c:v>64</c:v>
                      </c:pt>
                      <c:pt idx="64">
                        <c:v>65</c:v>
                      </c:pt>
                      <c:pt idx="65">
                        <c:v>66</c:v>
                      </c:pt>
                      <c:pt idx="66">
                        <c:v>67</c:v>
                      </c:pt>
                      <c:pt idx="67">
                        <c:v>68</c:v>
                      </c:pt>
                      <c:pt idx="68">
                        <c:v>69</c:v>
                      </c:pt>
                      <c:pt idx="69">
                        <c:v>70</c:v>
                      </c:pt>
                      <c:pt idx="70">
                        <c:v>71</c:v>
                      </c:pt>
                      <c:pt idx="71">
                        <c:v>72</c:v>
                      </c:pt>
                      <c:pt idx="72">
                        <c:v>73</c:v>
                      </c:pt>
                      <c:pt idx="73">
                        <c:v>74</c:v>
                      </c:pt>
                      <c:pt idx="74">
                        <c:v>75</c:v>
                      </c:pt>
                      <c:pt idx="75">
                        <c:v>76</c:v>
                      </c:pt>
                      <c:pt idx="76">
                        <c:v>77</c:v>
                      </c:pt>
                      <c:pt idx="77">
                        <c:v>78</c:v>
                      </c:pt>
                      <c:pt idx="78">
                        <c:v>79</c:v>
                      </c:pt>
                      <c:pt idx="79">
                        <c:v>80</c:v>
                      </c:pt>
                      <c:pt idx="80">
                        <c:v>81</c:v>
                      </c:pt>
                      <c:pt idx="81">
                        <c:v>82</c:v>
                      </c:pt>
                      <c:pt idx="82">
                        <c:v>83</c:v>
                      </c:pt>
                      <c:pt idx="83">
                        <c:v>84</c:v>
                      </c:pt>
                      <c:pt idx="84">
                        <c:v>85</c:v>
                      </c:pt>
                      <c:pt idx="85">
                        <c:v>86</c:v>
                      </c:pt>
                      <c:pt idx="86">
                        <c:v>87</c:v>
                      </c:pt>
                      <c:pt idx="87">
                        <c:v>88</c:v>
                      </c:pt>
                      <c:pt idx="88">
                        <c:v>89</c:v>
                      </c:pt>
                      <c:pt idx="89">
                        <c:v>90</c:v>
                      </c:pt>
                      <c:pt idx="90">
                        <c:v>91</c:v>
                      </c:pt>
                      <c:pt idx="91">
                        <c:v>92</c:v>
                      </c:pt>
                      <c:pt idx="92">
                        <c:v>93</c:v>
                      </c:pt>
                      <c:pt idx="93">
                        <c:v>94</c:v>
                      </c:pt>
                      <c:pt idx="94">
                        <c:v>95</c:v>
                      </c:pt>
                      <c:pt idx="95">
                        <c:v>96</c:v>
                      </c:pt>
                      <c:pt idx="96">
                        <c:v>97</c:v>
                      </c:pt>
                      <c:pt idx="97">
                        <c:v>98</c:v>
                      </c:pt>
                      <c:pt idx="98">
                        <c:v>99</c:v>
                      </c:pt>
                      <c:pt idx="99">
                        <c:v>100</c:v>
                      </c:pt>
                      <c:pt idx="100">
                        <c:v>101</c:v>
                      </c:pt>
                      <c:pt idx="101">
                        <c:v>102</c:v>
                      </c:pt>
                      <c:pt idx="102">
                        <c:v>103</c:v>
                      </c:pt>
                      <c:pt idx="103">
                        <c:v>104</c:v>
                      </c:pt>
                      <c:pt idx="104">
                        <c:v>105</c:v>
                      </c:pt>
                      <c:pt idx="105">
                        <c:v>106</c:v>
                      </c:pt>
                      <c:pt idx="106">
                        <c:v>107</c:v>
                      </c:pt>
                      <c:pt idx="107">
                        <c:v>108</c:v>
                      </c:pt>
                      <c:pt idx="108">
                        <c:v>109</c:v>
                      </c:pt>
                      <c:pt idx="109">
                        <c:v>110</c:v>
                      </c:pt>
                      <c:pt idx="110">
                        <c:v>111</c:v>
                      </c:pt>
                      <c:pt idx="111">
                        <c:v>112</c:v>
                      </c:pt>
                      <c:pt idx="112">
                        <c:v>113</c:v>
                      </c:pt>
                      <c:pt idx="113">
                        <c:v>114</c:v>
                      </c:pt>
                      <c:pt idx="114">
                        <c:v>115</c:v>
                      </c:pt>
                      <c:pt idx="115">
                        <c:v>116</c:v>
                      </c:pt>
                      <c:pt idx="116">
                        <c:v>117</c:v>
                      </c:pt>
                      <c:pt idx="117">
                        <c:v>118</c:v>
                      </c:pt>
                      <c:pt idx="118">
                        <c:v>119</c:v>
                      </c:pt>
                      <c:pt idx="119">
                        <c:v>120</c:v>
                      </c:pt>
                      <c:pt idx="120">
                        <c:v>121</c:v>
                      </c:pt>
                      <c:pt idx="121">
                        <c:v>122</c:v>
                      </c:pt>
                      <c:pt idx="122">
                        <c:v>123</c:v>
                      </c:pt>
                      <c:pt idx="123">
                        <c:v>124</c:v>
                      </c:pt>
                      <c:pt idx="124">
                        <c:v>125</c:v>
                      </c:pt>
                      <c:pt idx="125">
                        <c:v>126</c:v>
                      </c:pt>
                      <c:pt idx="126">
                        <c:v>127</c:v>
                      </c:pt>
                      <c:pt idx="127">
                        <c:v>128</c:v>
                      </c:pt>
                      <c:pt idx="128">
                        <c:v>129</c:v>
                      </c:pt>
                      <c:pt idx="129">
                        <c:v>130</c:v>
                      </c:pt>
                      <c:pt idx="130">
                        <c:v>131</c:v>
                      </c:pt>
                      <c:pt idx="131">
                        <c:v>132</c:v>
                      </c:pt>
                      <c:pt idx="132">
                        <c:v>133</c:v>
                      </c:pt>
                      <c:pt idx="133">
                        <c:v>134</c:v>
                      </c:pt>
                      <c:pt idx="134">
                        <c:v>135</c:v>
                      </c:pt>
                      <c:pt idx="135">
                        <c:v>136</c:v>
                      </c:pt>
                      <c:pt idx="136">
                        <c:v>137</c:v>
                      </c:pt>
                      <c:pt idx="137">
                        <c:v>138</c:v>
                      </c:pt>
                      <c:pt idx="138">
                        <c:v>139</c:v>
                      </c:pt>
                      <c:pt idx="139">
                        <c:v>140</c:v>
                      </c:pt>
                      <c:pt idx="140">
                        <c:v>141</c:v>
                      </c:pt>
                      <c:pt idx="141">
                        <c:v>142</c:v>
                      </c:pt>
                      <c:pt idx="142">
                        <c:v>143</c:v>
                      </c:pt>
                      <c:pt idx="143">
                        <c:v>144</c:v>
                      </c:pt>
                      <c:pt idx="144">
                        <c:v>145</c:v>
                      </c:pt>
                      <c:pt idx="145">
                        <c:v>146</c:v>
                      </c:pt>
                      <c:pt idx="146">
                        <c:v>147</c:v>
                      </c:pt>
                      <c:pt idx="147">
                        <c:v>148</c:v>
                      </c:pt>
                      <c:pt idx="148">
                        <c:v>149</c:v>
                      </c:pt>
                      <c:pt idx="149">
                        <c:v>150</c:v>
                      </c:pt>
                      <c:pt idx="150">
                        <c:v>151</c:v>
                      </c:pt>
                      <c:pt idx="151">
                        <c:v>152</c:v>
                      </c:pt>
                      <c:pt idx="152">
                        <c:v>153</c:v>
                      </c:pt>
                      <c:pt idx="153">
                        <c:v>154</c:v>
                      </c:pt>
                      <c:pt idx="154">
                        <c:v>155</c:v>
                      </c:pt>
                      <c:pt idx="155">
                        <c:v>156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'Key Statistics'!$B$4:$B$159</c15:sqref>
                        </c15:formulaRef>
                      </c:ext>
                    </c:extLst>
                    <c:numCache>
                      <c:formatCode>General</c:formatCode>
                      <c:ptCount val="156"/>
                    </c:numCache>
                  </c:numRef>
                </c:val>
                <c:smooth val="0"/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'Key Statistics'!$L$3</c15:sqref>
                        </c15:formulaRef>
                      </c:ext>
                    </c:extLst>
                    <c:strCache>
                      <c:ptCount val="1"/>
                      <c:pt idx="0">
                        <c:v>Total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'Key Statistics'!$A$4:$A$159</c15:sqref>
                        </c15:formulaRef>
                      </c:ext>
                    </c:extLst>
                    <c:numCache>
                      <c:formatCode>General</c:formatCode>
                      <c:ptCount val="15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  <c:pt idx="52">
                        <c:v>53</c:v>
                      </c:pt>
                      <c:pt idx="53">
                        <c:v>54</c:v>
                      </c:pt>
                      <c:pt idx="54">
                        <c:v>55</c:v>
                      </c:pt>
                      <c:pt idx="55">
                        <c:v>56</c:v>
                      </c:pt>
                      <c:pt idx="56">
                        <c:v>57</c:v>
                      </c:pt>
                      <c:pt idx="57">
                        <c:v>58</c:v>
                      </c:pt>
                      <c:pt idx="58">
                        <c:v>59</c:v>
                      </c:pt>
                      <c:pt idx="59">
                        <c:v>60</c:v>
                      </c:pt>
                      <c:pt idx="60">
                        <c:v>61</c:v>
                      </c:pt>
                      <c:pt idx="61">
                        <c:v>62</c:v>
                      </c:pt>
                      <c:pt idx="62">
                        <c:v>63</c:v>
                      </c:pt>
                      <c:pt idx="63">
                        <c:v>64</c:v>
                      </c:pt>
                      <c:pt idx="64">
                        <c:v>65</c:v>
                      </c:pt>
                      <c:pt idx="65">
                        <c:v>66</c:v>
                      </c:pt>
                      <c:pt idx="66">
                        <c:v>67</c:v>
                      </c:pt>
                      <c:pt idx="67">
                        <c:v>68</c:v>
                      </c:pt>
                      <c:pt idx="68">
                        <c:v>69</c:v>
                      </c:pt>
                      <c:pt idx="69">
                        <c:v>70</c:v>
                      </c:pt>
                      <c:pt idx="70">
                        <c:v>71</c:v>
                      </c:pt>
                      <c:pt idx="71">
                        <c:v>72</c:v>
                      </c:pt>
                      <c:pt idx="72">
                        <c:v>73</c:v>
                      </c:pt>
                      <c:pt idx="73">
                        <c:v>74</c:v>
                      </c:pt>
                      <c:pt idx="74">
                        <c:v>75</c:v>
                      </c:pt>
                      <c:pt idx="75">
                        <c:v>76</c:v>
                      </c:pt>
                      <c:pt idx="76">
                        <c:v>77</c:v>
                      </c:pt>
                      <c:pt idx="77">
                        <c:v>78</c:v>
                      </c:pt>
                      <c:pt idx="78">
                        <c:v>79</c:v>
                      </c:pt>
                      <c:pt idx="79">
                        <c:v>80</c:v>
                      </c:pt>
                      <c:pt idx="80">
                        <c:v>81</c:v>
                      </c:pt>
                      <c:pt idx="81">
                        <c:v>82</c:v>
                      </c:pt>
                      <c:pt idx="82">
                        <c:v>83</c:v>
                      </c:pt>
                      <c:pt idx="83">
                        <c:v>84</c:v>
                      </c:pt>
                      <c:pt idx="84">
                        <c:v>85</c:v>
                      </c:pt>
                      <c:pt idx="85">
                        <c:v>86</c:v>
                      </c:pt>
                      <c:pt idx="86">
                        <c:v>87</c:v>
                      </c:pt>
                      <c:pt idx="87">
                        <c:v>88</c:v>
                      </c:pt>
                      <c:pt idx="88">
                        <c:v>89</c:v>
                      </c:pt>
                      <c:pt idx="89">
                        <c:v>90</c:v>
                      </c:pt>
                      <c:pt idx="90">
                        <c:v>91</c:v>
                      </c:pt>
                      <c:pt idx="91">
                        <c:v>92</c:v>
                      </c:pt>
                      <c:pt idx="92">
                        <c:v>93</c:v>
                      </c:pt>
                      <c:pt idx="93">
                        <c:v>94</c:v>
                      </c:pt>
                      <c:pt idx="94">
                        <c:v>95</c:v>
                      </c:pt>
                      <c:pt idx="95">
                        <c:v>96</c:v>
                      </c:pt>
                      <c:pt idx="96">
                        <c:v>97</c:v>
                      </c:pt>
                      <c:pt idx="97">
                        <c:v>98</c:v>
                      </c:pt>
                      <c:pt idx="98">
                        <c:v>99</c:v>
                      </c:pt>
                      <c:pt idx="99">
                        <c:v>100</c:v>
                      </c:pt>
                      <c:pt idx="100">
                        <c:v>101</c:v>
                      </c:pt>
                      <c:pt idx="101">
                        <c:v>102</c:v>
                      </c:pt>
                      <c:pt idx="102">
                        <c:v>103</c:v>
                      </c:pt>
                      <c:pt idx="103">
                        <c:v>104</c:v>
                      </c:pt>
                      <c:pt idx="104">
                        <c:v>105</c:v>
                      </c:pt>
                      <c:pt idx="105">
                        <c:v>106</c:v>
                      </c:pt>
                      <c:pt idx="106">
                        <c:v>107</c:v>
                      </c:pt>
                      <c:pt idx="107">
                        <c:v>108</c:v>
                      </c:pt>
                      <c:pt idx="108">
                        <c:v>109</c:v>
                      </c:pt>
                      <c:pt idx="109">
                        <c:v>110</c:v>
                      </c:pt>
                      <c:pt idx="110">
                        <c:v>111</c:v>
                      </c:pt>
                      <c:pt idx="111">
                        <c:v>112</c:v>
                      </c:pt>
                      <c:pt idx="112">
                        <c:v>113</c:v>
                      </c:pt>
                      <c:pt idx="113">
                        <c:v>114</c:v>
                      </c:pt>
                      <c:pt idx="114">
                        <c:v>115</c:v>
                      </c:pt>
                      <c:pt idx="115">
                        <c:v>116</c:v>
                      </c:pt>
                      <c:pt idx="116">
                        <c:v>117</c:v>
                      </c:pt>
                      <c:pt idx="117">
                        <c:v>118</c:v>
                      </c:pt>
                      <c:pt idx="118">
                        <c:v>119</c:v>
                      </c:pt>
                      <c:pt idx="119">
                        <c:v>120</c:v>
                      </c:pt>
                      <c:pt idx="120">
                        <c:v>121</c:v>
                      </c:pt>
                      <c:pt idx="121">
                        <c:v>122</c:v>
                      </c:pt>
                      <c:pt idx="122">
                        <c:v>123</c:v>
                      </c:pt>
                      <c:pt idx="123">
                        <c:v>124</c:v>
                      </c:pt>
                      <c:pt idx="124">
                        <c:v>125</c:v>
                      </c:pt>
                      <c:pt idx="125">
                        <c:v>126</c:v>
                      </c:pt>
                      <c:pt idx="126">
                        <c:v>127</c:v>
                      </c:pt>
                      <c:pt idx="127">
                        <c:v>128</c:v>
                      </c:pt>
                      <c:pt idx="128">
                        <c:v>129</c:v>
                      </c:pt>
                      <c:pt idx="129">
                        <c:v>130</c:v>
                      </c:pt>
                      <c:pt idx="130">
                        <c:v>131</c:v>
                      </c:pt>
                      <c:pt idx="131">
                        <c:v>132</c:v>
                      </c:pt>
                      <c:pt idx="132">
                        <c:v>133</c:v>
                      </c:pt>
                      <c:pt idx="133">
                        <c:v>134</c:v>
                      </c:pt>
                      <c:pt idx="134">
                        <c:v>135</c:v>
                      </c:pt>
                      <c:pt idx="135">
                        <c:v>136</c:v>
                      </c:pt>
                      <c:pt idx="136">
                        <c:v>137</c:v>
                      </c:pt>
                      <c:pt idx="137">
                        <c:v>138</c:v>
                      </c:pt>
                      <c:pt idx="138">
                        <c:v>139</c:v>
                      </c:pt>
                      <c:pt idx="139">
                        <c:v>140</c:v>
                      </c:pt>
                      <c:pt idx="140">
                        <c:v>141</c:v>
                      </c:pt>
                      <c:pt idx="141">
                        <c:v>142</c:v>
                      </c:pt>
                      <c:pt idx="142">
                        <c:v>143</c:v>
                      </c:pt>
                      <c:pt idx="143">
                        <c:v>144</c:v>
                      </c:pt>
                      <c:pt idx="144">
                        <c:v>145</c:v>
                      </c:pt>
                      <c:pt idx="145">
                        <c:v>146</c:v>
                      </c:pt>
                      <c:pt idx="146">
                        <c:v>147</c:v>
                      </c:pt>
                      <c:pt idx="147">
                        <c:v>148</c:v>
                      </c:pt>
                      <c:pt idx="148">
                        <c:v>149</c:v>
                      </c:pt>
                      <c:pt idx="149">
                        <c:v>150</c:v>
                      </c:pt>
                      <c:pt idx="150">
                        <c:v>151</c:v>
                      </c:pt>
                      <c:pt idx="151">
                        <c:v>152</c:v>
                      </c:pt>
                      <c:pt idx="152">
                        <c:v>153</c:v>
                      </c:pt>
                      <c:pt idx="153">
                        <c:v>154</c:v>
                      </c:pt>
                      <c:pt idx="154">
                        <c:v>155</c:v>
                      </c:pt>
                      <c:pt idx="155">
                        <c:v>156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'Key Statistics'!$L$4:$L$159</c15:sqref>
                        </c15:formulaRef>
                      </c:ext>
                    </c:extLst>
                    <c:numCache>
                      <c:formatCode>General</c:formatCode>
                      <c:ptCount val="156"/>
                      <c:pt idx="0">
                        <c:v>303467891</c:v>
                      </c:pt>
                      <c:pt idx="1">
                        <c:v>303467890</c:v>
                      </c:pt>
                      <c:pt idx="2">
                        <c:v>303467889</c:v>
                      </c:pt>
                      <c:pt idx="3">
                        <c:v>303467888</c:v>
                      </c:pt>
                      <c:pt idx="4">
                        <c:v>303467887</c:v>
                      </c:pt>
                      <c:pt idx="5">
                        <c:v>303467886</c:v>
                      </c:pt>
                      <c:pt idx="6">
                        <c:v>303467884</c:v>
                      </c:pt>
                      <c:pt idx="7">
                        <c:v>303467882</c:v>
                      </c:pt>
                      <c:pt idx="8">
                        <c:v>303467880</c:v>
                      </c:pt>
                      <c:pt idx="9">
                        <c:v>303467877</c:v>
                      </c:pt>
                      <c:pt idx="10">
                        <c:v>303467874</c:v>
                      </c:pt>
                      <c:pt idx="11">
                        <c:v>303467870</c:v>
                      </c:pt>
                      <c:pt idx="12">
                        <c:v>303467865</c:v>
                      </c:pt>
                      <c:pt idx="13">
                        <c:v>303467859</c:v>
                      </c:pt>
                      <c:pt idx="14">
                        <c:v>303467852</c:v>
                      </c:pt>
                      <c:pt idx="15">
                        <c:v>303467844</c:v>
                      </c:pt>
                      <c:pt idx="16">
                        <c:v>303467834</c:v>
                      </c:pt>
                      <c:pt idx="17">
                        <c:v>303467823</c:v>
                      </c:pt>
                      <c:pt idx="18">
                        <c:v>303467810</c:v>
                      </c:pt>
                      <c:pt idx="19">
                        <c:v>303467794</c:v>
                      </c:pt>
                      <c:pt idx="20">
                        <c:v>303467775</c:v>
                      </c:pt>
                      <c:pt idx="21">
                        <c:v>303467753</c:v>
                      </c:pt>
                      <c:pt idx="22">
                        <c:v>303467727</c:v>
                      </c:pt>
                      <c:pt idx="23">
                        <c:v>303467696</c:v>
                      </c:pt>
                      <c:pt idx="24">
                        <c:v>303467660</c:v>
                      </c:pt>
                      <c:pt idx="25">
                        <c:v>303467617</c:v>
                      </c:pt>
                      <c:pt idx="26">
                        <c:v>303467567</c:v>
                      </c:pt>
                      <c:pt idx="27">
                        <c:v>303467508</c:v>
                      </c:pt>
                      <c:pt idx="28">
                        <c:v>303467439</c:v>
                      </c:pt>
                      <c:pt idx="29">
                        <c:v>303467358</c:v>
                      </c:pt>
                      <c:pt idx="30">
                        <c:v>303467263</c:v>
                      </c:pt>
                      <c:pt idx="31">
                        <c:v>303467149</c:v>
                      </c:pt>
                      <c:pt idx="32">
                        <c:v>303467011</c:v>
                      </c:pt>
                      <c:pt idx="33">
                        <c:v>303466844</c:v>
                      </c:pt>
                      <c:pt idx="34">
                        <c:v>303466636</c:v>
                      </c:pt>
                      <c:pt idx="35">
                        <c:v>303466371</c:v>
                      </c:pt>
                      <c:pt idx="36">
                        <c:v>303466019</c:v>
                      </c:pt>
                      <c:pt idx="37">
                        <c:v>303465528</c:v>
                      </c:pt>
                      <c:pt idx="38">
                        <c:v>303464806</c:v>
                      </c:pt>
                      <c:pt idx="39">
                        <c:v>303463682</c:v>
                      </c:pt>
                      <c:pt idx="40">
                        <c:v>303461848</c:v>
                      </c:pt>
                      <c:pt idx="41">
                        <c:v>303458738</c:v>
                      </c:pt>
                      <c:pt idx="42">
                        <c:v>303453307</c:v>
                      </c:pt>
                      <c:pt idx="43">
                        <c:v>303443635</c:v>
                      </c:pt>
                      <c:pt idx="44">
                        <c:v>303426199</c:v>
                      </c:pt>
                      <c:pt idx="45">
                        <c:v>303394541</c:v>
                      </c:pt>
                      <c:pt idx="46">
                        <c:v>303336859</c:v>
                      </c:pt>
                      <c:pt idx="47">
                        <c:v>303231629</c:v>
                      </c:pt>
                      <c:pt idx="48">
                        <c:v>303039701</c:v>
                      </c:pt>
                      <c:pt idx="49">
                        <c:v>302690046</c:v>
                      </c:pt>
                      <c:pt idx="50">
                        <c:v>302054137</c:v>
                      </c:pt>
                      <c:pt idx="51">
                        <c:v>300900007</c:v>
                      </c:pt>
                      <c:pt idx="52">
                        <c:v>298810143</c:v>
                      </c:pt>
                      <c:pt idx="53">
                        <c:v>295035337</c:v>
                      </c:pt>
                      <c:pt idx="54">
                        <c:v>288236099</c:v>
                      </c:pt>
                      <c:pt idx="55">
                        <c:v>276030706</c:v>
                      </c:pt>
                      <c:pt idx="56">
                        <c:v>254237858</c:v>
                      </c:pt>
                      <c:pt idx="57">
                        <c:v>254152388</c:v>
                      </c:pt>
                      <c:pt idx="58">
                        <c:v>254010052</c:v>
                      </c:pt>
                      <c:pt idx="59">
                        <c:v>253800015</c:v>
                      </c:pt>
                      <c:pt idx="60">
                        <c:v>253508390</c:v>
                      </c:pt>
                      <c:pt idx="61">
                        <c:v>253116761</c:v>
                      </c:pt>
                      <c:pt idx="62">
                        <c:v>252599426</c:v>
                      </c:pt>
                      <c:pt idx="63">
                        <c:v>251917595</c:v>
                      </c:pt>
                      <c:pt idx="64">
                        <c:v>251005901</c:v>
                      </c:pt>
                      <c:pt idx="65">
                        <c:v>249737648</c:v>
                      </c:pt>
                      <c:pt idx="66">
                        <c:v>247828473</c:v>
                      </c:pt>
                      <c:pt idx="67">
                        <c:v>244555619</c:v>
                      </c:pt>
                      <c:pt idx="68">
                        <c:v>237915968</c:v>
                      </c:pt>
                      <c:pt idx="69">
                        <c:v>222066396</c:v>
                      </c:pt>
                      <c:pt idx="70">
                        <c:v>189518703</c:v>
                      </c:pt>
                      <c:pt idx="71">
                        <c:v>175640016</c:v>
                      </c:pt>
                      <c:pt idx="72">
                        <c:v>148759204</c:v>
                      </c:pt>
                      <c:pt idx="73">
                        <c:v>115835728</c:v>
                      </c:pt>
                      <c:pt idx="74">
                        <c:v>97976655</c:v>
                      </c:pt>
                      <c:pt idx="75">
                        <c:v>67815820</c:v>
                      </c:pt>
                      <c:pt idx="76">
                        <c:v>43258209</c:v>
                      </c:pt>
                      <c:pt idx="77">
                        <c:v>32086508</c:v>
                      </c:pt>
                      <c:pt idx="78">
                        <c:v>24697103</c:v>
                      </c:pt>
                      <c:pt idx="79">
                        <c:v>18749694</c:v>
                      </c:pt>
                      <c:pt idx="80">
                        <c:v>14695554</c:v>
                      </c:pt>
                      <c:pt idx="81">
                        <c:v>13137163</c:v>
                      </c:pt>
                      <c:pt idx="82">
                        <c:v>11188699</c:v>
                      </c:pt>
                      <c:pt idx="83">
                        <c:v>8764378</c:v>
                      </c:pt>
                      <c:pt idx="84">
                        <c:v>5761491</c:v>
                      </c:pt>
                      <c:pt idx="85">
                        <c:v>2060301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dateAx>
        <c:axId val="600824624"/>
        <c:scaling>
          <c:orientation val="minMax"/>
          <c:max val="9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Weeks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600827888"/>
        <c:crosses val="autoZero"/>
        <c:auto val="0"/>
        <c:lblOffset val="100"/>
        <c:baseTimeUnit val="days"/>
        <c:majorUnit val="9"/>
        <c:majorTimeUnit val="days"/>
      </c:dateAx>
      <c:valAx>
        <c:axId val="60082788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Human Population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600824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r>
              <a:rPr lang="en-US" dirty="0" smtClean="0"/>
              <a:t>Pacific, </a:t>
            </a:r>
            <a:r>
              <a:rPr lang="en-US" dirty="0"/>
              <a:t>Air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strRef>
              <c:f>'Key Statistics'!$C$3</c:f>
              <c:strCache>
                <c:ptCount val="1"/>
                <c:pt idx="0">
                  <c:v>Pacific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Statistics'!$C$4:$C$159</c:f>
              <c:numCache>
                <c:formatCode>General</c:formatCode>
                <c:ptCount val="156"/>
                <c:pt idx="0">
                  <c:v>49070441</c:v>
                </c:pt>
                <c:pt idx="1">
                  <c:v>49070435</c:v>
                </c:pt>
                <c:pt idx="2">
                  <c:v>49070422</c:v>
                </c:pt>
                <c:pt idx="3">
                  <c:v>49070395</c:v>
                </c:pt>
                <c:pt idx="4">
                  <c:v>49070339</c:v>
                </c:pt>
                <c:pt idx="5">
                  <c:v>49070225</c:v>
                </c:pt>
                <c:pt idx="6">
                  <c:v>49069994</c:v>
                </c:pt>
                <c:pt idx="7">
                  <c:v>49069530</c:v>
                </c:pt>
                <c:pt idx="8">
                  <c:v>49068606</c:v>
                </c:pt>
                <c:pt idx="9">
                  <c:v>49066778</c:v>
                </c:pt>
                <c:pt idx="10">
                  <c:v>49063185</c:v>
                </c:pt>
                <c:pt idx="11">
                  <c:v>49056159</c:v>
                </c:pt>
                <c:pt idx="12">
                  <c:v>49042491</c:v>
                </c:pt>
                <c:pt idx="13">
                  <c:v>49016024</c:v>
                </c:pt>
                <c:pt idx="14">
                  <c:v>48964997</c:v>
                </c:pt>
                <c:pt idx="15">
                  <c:v>48867019</c:v>
                </c:pt>
                <c:pt idx="16">
                  <c:v>48679606</c:v>
                </c:pt>
                <c:pt idx="17">
                  <c:v>48322418</c:v>
                </c:pt>
                <c:pt idx="18">
                  <c:v>47643999</c:v>
                </c:pt>
                <c:pt idx="19">
                  <c:v>46359712</c:v>
                </c:pt>
                <c:pt idx="20">
                  <c:v>43936329</c:v>
                </c:pt>
                <c:pt idx="21">
                  <c:v>39378396</c:v>
                </c:pt>
                <c:pt idx="22">
                  <c:v>30835654</c:v>
                </c:pt>
                <c:pt idx="23">
                  <c:v>14893250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'Key Statistics'!$D$3</c:f>
              <c:strCache>
                <c:ptCount val="1"/>
                <c:pt idx="0">
                  <c:v>Mountain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Statistics'!$D$4:$D$159</c:f>
              <c:numCache>
                <c:formatCode>General</c:formatCode>
                <c:ptCount val="156"/>
                <c:pt idx="0">
                  <c:v>21784507</c:v>
                </c:pt>
                <c:pt idx="1">
                  <c:v>21784507</c:v>
                </c:pt>
                <c:pt idx="2">
                  <c:v>21784507</c:v>
                </c:pt>
                <c:pt idx="3">
                  <c:v>21784507</c:v>
                </c:pt>
                <c:pt idx="4">
                  <c:v>21784507</c:v>
                </c:pt>
                <c:pt idx="5">
                  <c:v>21784507</c:v>
                </c:pt>
                <c:pt idx="6">
                  <c:v>21784507</c:v>
                </c:pt>
                <c:pt idx="7">
                  <c:v>21784507</c:v>
                </c:pt>
                <c:pt idx="8">
                  <c:v>21784507</c:v>
                </c:pt>
                <c:pt idx="9">
                  <c:v>21784506</c:v>
                </c:pt>
                <c:pt idx="10">
                  <c:v>21784503</c:v>
                </c:pt>
                <c:pt idx="11">
                  <c:v>21784495</c:v>
                </c:pt>
                <c:pt idx="12">
                  <c:v>21784479</c:v>
                </c:pt>
                <c:pt idx="13">
                  <c:v>21784445</c:v>
                </c:pt>
                <c:pt idx="14">
                  <c:v>21784378</c:v>
                </c:pt>
                <c:pt idx="15">
                  <c:v>21784247</c:v>
                </c:pt>
                <c:pt idx="16">
                  <c:v>21783993</c:v>
                </c:pt>
                <c:pt idx="17">
                  <c:v>21783504</c:v>
                </c:pt>
                <c:pt idx="18">
                  <c:v>21782569</c:v>
                </c:pt>
                <c:pt idx="19">
                  <c:v>21780788</c:v>
                </c:pt>
                <c:pt idx="20">
                  <c:v>21777412</c:v>
                </c:pt>
                <c:pt idx="21">
                  <c:v>21771033</c:v>
                </c:pt>
                <c:pt idx="22">
                  <c:v>21759017</c:v>
                </c:pt>
                <c:pt idx="23">
                  <c:v>21736450</c:v>
                </c:pt>
                <c:pt idx="24">
                  <c:v>21694190</c:v>
                </c:pt>
                <c:pt idx="25">
                  <c:v>21615294</c:v>
                </c:pt>
                <c:pt idx="26">
                  <c:v>21481150</c:v>
                </c:pt>
                <c:pt idx="27">
                  <c:v>21283022</c:v>
                </c:pt>
                <c:pt idx="28">
                  <c:v>21010730</c:v>
                </c:pt>
                <c:pt idx="29">
                  <c:v>20652436</c:v>
                </c:pt>
                <c:pt idx="30">
                  <c:v>20194395</c:v>
                </c:pt>
                <c:pt idx="31">
                  <c:v>19620659</c:v>
                </c:pt>
                <c:pt idx="32">
                  <c:v>18912737</c:v>
                </c:pt>
                <c:pt idx="33">
                  <c:v>18049210</c:v>
                </c:pt>
                <c:pt idx="34">
                  <c:v>17005290</c:v>
                </c:pt>
                <c:pt idx="35">
                  <c:v>15752328</c:v>
                </c:pt>
                <c:pt idx="36">
                  <c:v>14257267</c:v>
                </c:pt>
                <c:pt idx="37">
                  <c:v>12482062</c:v>
                </c:pt>
                <c:pt idx="38">
                  <c:v>10383101</c:v>
                </c:pt>
                <c:pt idx="39">
                  <c:v>7910755</c:v>
                </c:pt>
                <c:pt idx="40">
                  <c:v>5009440</c:v>
                </c:pt>
                <c:pt idx="41">
                  <c:v>1619827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'Key Statistics'!$E$3</c:f>
              <c:strCache>
                <c:ptCount val="1"/>
                <c:pt idx="0">
                  <c:v>West North Central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Statistics'!$E$4:$E$159</c:f>
              <c:numCache>
                <c:formatCode>General</c:formatCode>
                <c:ptCount val="156"/>
                <c:pt idx="0">
                  <c:v>20165794</c:v>
                </c:pt>
                <c:pt idx="1">
                  <c:v>20165794</c:v>
                </c:pt>
                <c:pt idx="2">
                  <c:v>20165794</c:v>
                </c:pt>
                <c:pt idx="3">
                  <c:v>20165794</c:v>
                </c:pt>
                <c:pt idx="4">
                  <c:v>20165794</c:v>
                </c:pt>
                <c:pt idx="5">
                  <c:v>20165794</c:v>
                </c:pt>
                <c:pt idx="6">
                  <c:v>20165794</c:v>
                </c:pt>
                <c:pt idx="7">
                  <c:v>20165794</c:v>
                </c:pt>
                <c:pt idx="8">
                  <c:v>20165794</c:v>
                </c:pt>
                <c:pt idx="9">
                  <c:v>20165794</c:v>
                </c:pt>
                <c:pt idx="10">
                  <c:v>20165794</c:v>
                </c:pt>
                <c:pt idx="11">
                  <c:v>20165794</c:v>
                </c:pt>
                <c:pt idx="12">
                  <c:v>20165794</c:v>
                </c:pt>
                <c:pt idx="13">
                  <c:v>20165794</c:v>
                </c:pt>
                <c:pt idx="14">
                  <c:v>20165794</c:v>
                </c:pt>
                <c:pt idx="15">
                  <c:v>20165794</c:v>
                </c:pt>
                <c:pt idx="16">
                  <c:v>20165794</c:v>
                </c:pt>
                <c:pt idx="17">
                  <c:v>20165793</c:v>
                </c:pt>
                <c:pt idx="18">
                  <c:v>20165791</c:v>
                </c:pt>
                <c:pt idx="19">
                  <c:v>20165786</c:v>
                </c:pt>
                <c:pt idx="20">
                  <c:v>20165774</c:v>
                </c:pt>
                <c:pt idx="21">
                  <c:v>20165749</c:v>
                </c:pt>
                <c:pt idx="22">
                  <c:v>20165699</c:v>
                </c:pt>
                <c:pt idx="23">
                  <c:v>20165602</c:v>
                </c:pt>
                <c:pt idx="24">
                  <c:v>20165417</c:v>
                </c:pt>
                <c:pt idx="25">
                  <c:v>20165067</c:v>
                </c:pt>
                <c:pt idx="26">
                  <c:v>20164409</c:v>
                </c:pt>
                <c:pt idx="27">
                  <c:v>20163213</c:v>
                </c:pt>
                <c:pt idx="28">
                  <c:v>20161166</c:v>
                </c:pt>
                <c:pt idx="29">
                  <c:v>20157846</c:v>
                </c:pt>
                <c:pt idx="30">
                  <c:v>20152690</c:v>
                </c:pt>
                <c:pt idx="31">
                  <c:v>20144951</c:v>
                </c:pt>
                <c:pt idx="32">
                  <c:v>20133648</c:v>
                </c:pt>
                <c:pt idx="33">
                  <c:v>20117495</c:v>
                </c:pt>
                <c:pt idx="34">
                  <c:v>20094818</c:v>
                </c:pt>
                <c:pt idx="35">
                  <c:v>20063443</c:v>
                </c:pt>
                <c:pt idx="36">
                  <c:v>20020561</c:v>
                </c:pt>
                <c:pt idx="37">
                  <c:v>19962549</c:v>
                </c:pt>
                <c:pt idx="38">
                  <c:v>19884749</c:v>
                </c:pt>
                <c:pt idx="39">
                  <c:v>19781182</c:v>
                </c:pt>
                <c:pt idx="40">
                  <c:v>19644188</c:v>
                </c:pt>
                <c:pt idx="41">
                  <c:v>19463963</c:v>
                </c:pt>
                <c:pt idx="42">
                  <c:v>19227967</c:v>
                </c:pt>
                <c:pt idx="43">
                  <c:v>18920156</c:v>
                </c:pt>
                <c:pt idx="44">
                  <c:v>18520971</c:v>
                </c:pt>
                <c:pt idx="45">
                  <c:v>18006197</c:v>
                </c:pt>
                <c:pt idx="46">
                  <c:v>17344769</c:v>
                </c:pt>
                <c:pt idx="47">
                  <c:v>16496424</c:v>
                </c:pt>
                <c:pt idx="48">
                  <c:v>15408259</c:v>
                </c:pt>
                <c:pt idx="49">
                  <c:v>14014676</c:v>
                </c:pt>
                <c:pt idx="50">
                  <c:v>12237982</c:v>
                </c:pt>
                <c:pt idx="51">
                  <c:v>9981555</c:v>
                </c:pt>
                <c:pt idx="52">
                  <c:v>7130781</c:v>
                </c:pt>
                <c:pt idx="53">
                  <c:v>3547473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'Key Statistics'!$F$3</c:f>
              <c:strCache>
                <c:ptCount val="1"/>
                <c:pt idx="0">
                  <c:v>East North Central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Statistics'!$F$4:$F$159</c:f>
              <c:numCache>
                <c:formatCode>General</c:formatCode>
                <c:ptCount val="156"/>
                <c:pt idx="0">
                  <c:v>46395654</c:v>
                </c:pt>
                <c:pt idx="1">
                  <c:v>46395654</c:v>
                </c:pt>
                <c:pt idx="2">
                  <c:v>46395654</c:v>
                </c:pt>
                <c:pt idx="3">
                  <c:v>46395654</c:v>
                </c:pt>
                <c:pt idx="4">
                  <c:v>46395654</c:v>
                </c:pt>
                <c:pt idx="5">
                  <c:v>46395654</c:v>
                </c:pt>
                <c:pt idx="6">
                  <c:v>46395654</c:v>
                </c:pt>
                <c:pt idx="7">
                  <c:v>46395654</c:v>
                </c:pt>
                <c:pt idx="8">
                  <c:v>46395654</c:v>
                </c:pt>
                <c:pt idx="9">
                  <c:v>46395654</c:v>
                </c:pt>
                <c:pt idx="10">
                  <c:v>46395654</c:v>
                </c:pt>
                <c:pt idx="11">
                  <c:v>46395654</c:v>
                </c:pt>
                <c:pt idx="12">
                  <c:v>46395654</c:v>
                </c:pt>
                <c:pt idx="13">
                  <c:v>46395654</c:v>
                </c:pt>
                <c:pt idx="14">
                  <c:v>46395654</c:v>
                </c:pt>
                <c:pt idx="15">
                  <c:v>46395654</c:v>
                </c:pt>
                <c:pt idx="16">
                  <c:v>46395654</c:v>
                </c:pt>
                <c:pt idx="17">
                  <c:v>46395654</c:v>
                </c:pt>
                <c:pt idx="18">
                  <c:v>46395654</c:v>
                </c:pt>
                <c:pt idx="19">
                  <c:v>46395654</c:v>
                </c:pt>
                <c:pt idx="20">
                  <c:v>46395654</c:v>
                </c:pt>
                <c:pt idx="21">
                  <c:v>46395654</c:v>
                </c:pt>
                <c:pt idx="22">
                  <c:v>46395654</c:v>
                </c:pt>
                <c:pt idx="23">
                  <c:v>46395654</c:v>
                </c:pt>
                <c:pt idx="24">
                  <c:v>46395654</c:v>
                </c:pt>
                <c:pt idx="25">
                  <c:v>46395653</c:v>
                </c:pt>
                <c:pt idx="26">
                  <c:v>46395648</c:v>
                </c:pt>
                <c:pt idx="27">
                  <c:v>46395632</c:v>
                </c:pt>
                <c:pt idx="28">
                  <c:v>46395590</c:v>
                </c:pt>
                <c:pt idx="29">
                  <c:v>46395488</c:v>
                </c:pt>
                <c:pt idx="30">
                  <c:v>46395255</c:v>
                </c:pt>
                <c:pt idx="31">
                  <c:v>46394742</c:v>
                </c:pt>
                <c:pt idx="32">
                  <c:v>46393644</c:v>
                </c:pt>
                <c:pt idx="33">
                  <c:v>46391345</c:v>
                </c:pt>
                <c:pt idx="34">
                  <c:v>46386609</c:v>
                </c:pt>
                <c:pt idx="35">
                  <c:v>46376976</c:v>
                </c:pt>
                <c:pt idx="36">
                  <c:v>46357578</c:v>
                </c:pt>
                <c:pt idx="37">
                  <c:v>46318832</c:v>
                </c:pt>
                <c:pt idx="38">
                  <c:v>46241957</c:v>
                </c:pt>
                <c:pt idx="39">
                  <c:v>46090300</c:v>
                </c:pt>
                <c:pt idx="40">
                  <c:v>45792590</c:v>
                </c:pt>
                <c:pt idx="41">
                  <c:v>45210722</c:v>
                </c:pt>
                <c:pt idx="42">
                  <c:v>44077922</c:v>
                </c:pt>
                <c:pt idx="43">
                  <c:v>41880372</c:v>
                </c:pt>
                <c:pt idx="44">
                  <c:v>37631179</c:v>
                </c:pt>
                <c:pt idx="45">
                  <c:v>29440279</c:v>
                </c:pt>
                <c:pt idx="46">
                  <c:v>13703702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'Key Statistics'!$G$3</c:f>
              <c:strCache>
                <c:ptCount val="1"/>
                <c:pt idx="0">
                  <c:v>West South Central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Statistics'!$G$4:$G$159</c:f>
              <c:numCache>
                <c:formatCode>General</c:formatCode>
                <c:ptCount val="156"/>
                <c:pt idx="0">
                  <c:v>35235521</c:v>
                </c:pt>
                <c:pt idx="1">
                  <c:v>35235521</c:v>
                </c:pt>
                <c:pt idx="2">
                  <c:v>35235521</c:v>
                </c:pt>
                <c:pt idx="3">
                  <c:v>35235521</c:v>
                </c:pt>
                <c:pt idx="4">
                  <c:v>35235521</c:v>
                </c:pt>
                <c:pt idx="5">
                  <c:v>35235521</c:v>
                </c:pt>
                <c:pt idx="6">
                  <c:v>35235521</c:v>
                </c:pt>
                <c:pt idx="7">
                  <c:v>35235521</c:v>
                </c:pt>
                <c:pt idx="8">
                  <c:v>35235521</c:v>
                </c:pt>
                <c:pt idx="9">
                  <c:v>35235521</c:v>
                </c:pt>
                <c:pt idx="10">
                  <c:v>35235521</c:v>
                </c:pt>
                <c:pt idx="11">
                  <c:v>35235521</c:v>
                </c:pt>
                <c:pt idx="12">
                  <c:v>35235521</c:v>
                </c:pt>
                <c:pt idx="13">
                  <c:v>35235521</c:v>
                </c:pt>
                <c:pt idx="14">
                  <c:v>35235521</c:v>
                </c:pt>
                <c:pt idx="15">
                  <c:v>35235521</c:v>
                </c:pt>
                <c:pt idx="16">
                  <c:v>35235521</c:v>
                </c:pt>
                <c:pt idx="17">
                  <c:v>35235520</c:v>
                </c:pt>
                <c:pt idx="18">
                  <c:v>35235516</c:v>
                </c:pt>
                <c:pt idx="19">
                  <c:v>35235506</c:v>
                </c:pt>
                <c:pt idx="20">
                  <c:v>35235484</c:v>
                </c:pt>
                <c:pt idx="21">
                  <c:v>35235438</c:v>
                </c:pt>
                <c:pt idx="22">
                  <c:v>35235346</c:v>
                </c:pt>
                <c:pt idx="23">
                  <c:v>35235164</c:v>
                </c:pt>
                <c:pt idx="24">
                  <c:v>35234812</c:v>
                </c:pt>
                <c:pt idx="25">
                  <c:v>35234140</c:v>
                </c:pt>
                <c:pt idx="26">
                  <c:v>35232867</c:v>
                </c:pt>
                <c:pt idx="27">
                  <c:v>35230527</c:v>
                </c:pt>
                <c:pt idx="28">
                  <c:v>35226432</c:v>
                </c:pt>
                <c:pt idx="29">
                  <c:v>35219580</c:v>
                </c:pt>
                <c:pt idx="30">
                  <c:v>35208525</c:v>
                </c:pt>
                <c:pt idx="31">
                  <c:v>35191197</c:v>
                </c:pt>
                <c:pt idx="32">
                  <c:v>35164652</c:v>
                </c:pt>
                <c:pt idx="33">
                  <c:v>35124722</c:v>
                </c:pt>
                <c:pt idx="34">
                  <c:v>35065535</c:v>
                </c:pt>
                <c:pt idx="35">
                  <c:v>34978845</c:v>
                </c:pt>
                <c:pt idx="36">
                  <c:v>34853111</c:v>
                </c:pt>
                <c:pt idx="37">
                  <c:v>34672221</c:v>
                </c:pt>
                <c:pt idx="38">
                  <c:v>34413742</c:v>
                </c:pt>
                <c:pt idx="39">
                  <c:v>34046502</c:v>
                </c:pt>
                <c:pt idx="40">
                  <c:v>33527275</c:v>
                </c:pt>
                <c:pt idx="41">
                  <c:v>32796231</c:v>
                </c:pt>
                <c:pt idx="42">
                  <c:v>31770709</c:v>
                </c:pt>
                <c:pt idx="43">
                  <c:v>30336715</c:v>
                </c:pt>
                <c:pt idx="44">
                  <c:v>28338838</c:v>
                </c:pt>
                <c:pt idx="45">
                  <c:v>25565088</c:v>
                </c:pt>
                <c:pt idx="46">
                  <c:v>21725658</c:v>
                </c:pt>
                <c:pt idx="47">
                  <c:v>16426072</c:v>
                </c:pt>
                <c:pt idx="48">
                  <c:v>9134089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'Key Statistics'!$H$3</c:f>
              <c:strCache>
                <c:ptCount val="1"/>
                <c:pt idx="0">
                  <c:v>East South Central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Statistics'!$H$4:$H$159</c:f>
              <c:numCache>
                <c:formatCode>General</c:formatCode>
                <c:ptCount val="156"/>
                <c:pt idx="0">
                  <c:v>18084651</c:v>
                </c:pt>
                <c:pt idx="1">
                  <c:v>18084651</c:v>
                </c:pt>
                <c:pt idx="2">
                  <c:v>18084651</c:v>
                </c:pt>
                <c:pt idx="3">
                  <c:v>18084651</c:v>
                </c:pt>
                <c:pt idx="4">
                  <c:v>18084651</c:v>
                </c:pt>
                <c:pt idx="5">
                  <c:v>18084651</c:v>
                </c:pt>
                <c:pt idx="6">
                  <c:v>18084651</c:v>
                </c:pt>
                <c:pt idx="7">
                  <c:v>18084651</c:v>
                </c:pt>
                <c:pt idx="8">
                  <c:v>18084651</c:v>
                </c:pt>
                <c:pt idx="9">
                  <c:v>18084651</c:v>
                </c:pt>
                <c:pt idx="10">
                  <c:v>18084651</c:v>
                </c:pt>
                <c:pt idx="11">
                  <c:v>18084651</c:v>
                </c:pt>
                <c:pt idx="12">
                  <c:v>18084651</c:v>
                </c:pt>
                <c:pt idx="13">
                  <c:v>18084651</c:v>
                </c:pt>
                <c:pt idx="14">
                  <c:v>18084651</c:v>
                </c:pt>
                <c:pt idx="15">
                  <c:v>18084651</c:v>
                </c:pt>
                <c:pt idx="16">
                  <c:v>18084651</c:v>
                </c:pt>
                <c:pt idx="17">
                  <c:v>18084651</c:v>
                </c:pt>
                <c:pt idx="18">
                  <c:v>18084651</c:v>
                </c:pt>
                <c:pt idx="19">
                  <c:v>18084651</c:v>
                </c:pt>
                <c:pt idx="20">
                  <c:v>18084651</c:v>
                </c:pt>
                <c:pt idx="21">
                  <c:v>18084651</c:v>
                </c:pt>
                <c:pt idx="22">
                  <c:v>18084651</c:v>
                </c:pt>
                <c:pt idx="23">
                  <c:v>18084651</c:v>
                </c:pt>
                <c:pt idx="24">
                  <c:v>18084651</c:v>
                </c:pt>
                <c:pt idx="25">
                  <c:v>18084651</c:v>
                </c:pt>
                <c:pt idx="26">
                  <c:v>18084649</c:v>
                </c:pt>
                <c:pt idx="27">
                  <c:v>18084643</c:v>
                </c:pt>
                <c:pt idx="28">
                  <c:v>18084628</c:v>
                </c:pt>
                <c:pt idx="29">
                  <c:v>18084594</c:v>
                </c:pt>
                <c:pt idx="30">
                  <c:v>18084525</c:v>
                </c:pt>
                <c:pt idx="31">
                  <c:v>18084392</c:v>
                </c:pt>
                <c:pt idx="32">
                  <c:v>18084145</c:v>
                </c:pt>
                <c:pt idx="33">
                  <c:v>18083702</c:v>
                </c:pt>
                <c:pt idx="34">
                  <c:v>18082928</c:v>
                </c:pt>
                <c:pt idx="35">
                  <c:v>18081603</c:v>
                </c:pt>
                <c:pt idx="36">
                  <c:v>18079375</c:v>
                </c:pt>
                <c:pt idx="37">
                  <c:v>18075681</c:v>
                </c:pt>
                <c:pt idx="38">
                  <c:v>18069629</c:v>
                </c:pt>
                <c:pt idx="39">
                  <c:v>18059810</c:v>
                </c:pt>
                <c:pt idx="40">
                  <c:v>18044013</c:v>
                </c:pt>
                <c:pt idx="41">
                  <c:v>18018771</c:v>
                </c:pt>
                <c:pt idx="42">
                  <c:v>17978657</c:v>
                </c:pt>
                <c:pt idx="43">
                  <c:v>17915179</c:v>
                </c:pt>
                <c:pt idx="44">
                  <c:v>17815026</c:v>
                </c:pt>
                <c:pt idx="45">
                  <c:v>17657280</c:v>
                </c:pt>
                <c:pt idx="46">
                  <c:v>17408915</c:v>
                </c:pt>
                <c:pt idx="47">
                  <c:v>17017427</c:v>
                </c:pt>
                <c:pt idx="48">
                  <c:v>16398731</c:v>
                </c:pt>
                <c:pt idx="49">
                  <c:v>15427072</c:v>
                </c:pt>
                <c:pt idx="50">
                  <c:v>13920574</c:v>
                </c:pt>
                <c:pt idx="51">
                  <c:v>11603470</c:v>
                </c:pt>
                <c:pt idx="52">
                  <c:v>8065328</c:v>
                </c:pt>
                <c:pt idx="53">
                  <c:v>2736419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'Key Statistics'!$I$3</c:f>
              <c:strCache>
                <c:ptCount val="1"/>
                <c:pt idx="0">
                  <c:v>South Atlantic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Statistics'!$I$4:$I$159</c:f>
              <c:numCache>
                <c:formatCode>General</c:formatCode>
                <c:ptCount val="156"/>
                <c:pt idx="0">
                  <c:v>57806544</c:v>
                </c:pt>
                <c:pt idx="1">
                  <c:v>57806544</c:v>
                </c:pt>
                <c:pt idx="2">
                  <c:v>57806544</c:v>
                </c:pt>
                <c:pt idx="3">
                  <c:v>57806544</c:v>
                </c:pt>
                <c:pt idx="4">
                  <c:v>57806544</c:v>
                </c:pt>
                <c:pt idx="5">
                  <c:v>57806544</c:v>
                </c:pt>
                <c:pt idx="6">
                  <c:v>57806544</c:v>
                </c:pt>
                <c:pt idx="7">
                  <c:v>57806544</c:v>
                </c:pt>
                <c:pt idx="8">
                  <c:v>57806544</c:v>
                </c:pt>
                <c:pt idx="9">
                  <c:v>57806544</c:v>
                </c:pt>
                <c:pt idx="10">
                  <c:v>57806544</c:v>
                </c:pt>
                <c:pt idx="11">
                  <c:v>57806544</c:v>
                </c:pt>
                <c:pt idx="12">
                  <c:v>57806544</c:v>
                </c:pt>
                <c:pt idx="13">
                  <c:v>57806544</c:v>
                </c:pt>
                <c:pt idx="14">
                  <c:v>57806544</c:v>
                </c:pt>
                <c:pt idx="15">
                  <c:v>57806544</c:v>
                </c:pt>
                <c:pt idx="16">
                  <c:v>57806544</c:v>
                </c:pt>
                <c:pt idx="17">
                  <c:v>57806544</c:v>
                </c:pt>
                <c:pt idx="18">
                  <c:v>57806544</c:v>
                </c:pt>
                <c:pt idx="19">
                  <c:v>57806544</c:v>
                </c:pt>
                <c:pt idx="20">
                  <c:v>57806544</c:v>
                </c:pt>
                <c:pt idx="21">
                  <c:v>57806544</c:v>
                </c:pt>
                <c:pt idx="22">
                  <c:v>57806544</c:v>
                </c:pt>
                <c:pt idx="23">
                  <c:v>57806544</c:v>
                </c:pt>
                <c:pt idx="24">
                  <c:v>57806544</c:v>
                </c:pt>
                <c:pt idx="25">
                  <c:v>57806544</c:v>
                </c:pt>
                <c:pt idx="26">
                  <c:v>57806544</c:v>
                </c:pt>
                <c:pt idx="27">
                  <c:v>57806544</c:v>
                </c:pt>
                <c:pt idx="28">
                  <c:v>57806544</c:v>
                </c:pt>
                <c:pt idx="29">
                  <c:v>57806544</c:v>
                </c:pt>
                <c:pt idx="30">
                  <c:v>57806544</c:v>
                </c:pt>
                <c:pt idx="31">
                  <c:v>57806544</c:v>
                </c:pt>
                <c:pt idx="32">
                  <c:v>57806543</c:v>
                </c:pt>
                <c:pt idx="33">
                  <c:v>57806537</c:v>
                </c:pt>
                <c:pt idx="34">
                  <c:v>57806515</c:v>
                </c:pt>
                <c:pt idx="35">
                  <c:v>57806449</c:v>
                </c:pt>
                <c:pt idx="36">
                  <c:v>57806268</c:v>
                </c:pt>
                <c:pt idx="37">
                  <c:v>57805793</c:v>
                </c:pt>
                <c:pt idx="38">
                  <c:v>57804591</c:v>
                </c:pt>
                <c:pt idx="39">
                  <c:v>57801625</c:v>
                </c:pt>
                <c:pt idx="40">
                  <c:v>57794438</c:v>
                </c:pt>
                <c:pt idx="41">
                  <c:v>57777264</c:v>
                </c:pt>
                <c:pt idx="42">
                  <c:v>57736621</c:v>
                </c:pt>
                <c:pt idx="43">
                  <c:v>57640999</c:v>
                </c:pt>
                <c:pt idx="44">
                  <c:v>57416438</c:v>
                </c:pt>
                <c:pt idx="45">
                  <c:v>56887671</c:v>
                </c:pt>
                <c:pt idx="46">
                  <c:v>55632854</c:v>
                </c:pt>
                <c:pt idx="47">
                  <c:v>52748992</c:v>
                </c:pt>
                <c:pt idx="48">
                  <c:v>46268787</c:v>
                </c:pt>
                <c:pt idx="49">
                  <c:v>31922383</c:v>
                </c:pt>
                <c:pt idx="50">
                  <c:v>551207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'Key Statistics'!$J$3</c:f>
              <c:strCache>
                <c:ptCount val="1"/>
                <c:pt idx="0">
                  <c:v>Middle Atlantic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Statistics'!$J$4:$J$159</c:f>
              <c:numCache>
                <c:formatCode>General</c:formatCode>
                <c:ptCount val="156"/>
                <c:pt idx="0">
                  <c:v>40621237</c:v>
                </c:pt>
                <c:pt idx="1">
                  <c:v>40621237</c:v>
                </c:pt>
                <c:pt idx="2">
                  <c:v>40621237</c:v>
                </c:pt>
                <c:pt idx="3">
                  <c:v>40621237</c:v>
                </c:pt>
                <c:pt idx="4">
                  <c:v>40621237</c:v>
                </c:pt>
                <c:pt idx="5">
                  <c:v>40621237</c:v>
                </c:pt>
                <c:pt idx="6">
                  <c:v>40621237</c:v>
                </c:pt>
                <c:pt idx="7">
                  <c:v>40621237</c:v>
                </c:pt>
                <c:pt idx="8">
                  <c:v>40621237</c:v>
                </c:pt>
                <c:pt idx="9">
                  <c:v>40621237</c:v>
                </c:pt>
                <c:pt idx="10">
                  <c:v>40621237</c:v>
                </c:pt>
                <c:pt idx="11">
                  <c:v>40621237</c:v>
                </c:pt>
                <c:pt idx="12">
                  <c:v>40621237</c:v>
                </c:pt>
                <c:pt idx="13">
                  <c:v>40621237</c:v>
                </c:pt>
                <c:pt idx="14">
                  <c:v>40621237</c:v>
                </c:pt>
                <c:pt idx="15">
                  <c:v>40621237</c:v>
                </c:pt>
                <c:pt idx="16">
                  <c:v>40621237</c:v>
                </c:pt>
                <c:pt idx="17">
                  <c:v>40621237</c:v>
                </c:pt>
                <c:pt idx="18">
                  <c:v>40621237</c:v>
                </c:pt>
                <c:pt idx="19">
                  <c:v>40621237</c:v>
                </c:pt>
                <c:pt idx="20">
                  <c:v>40621237</c:v>
                </c:pt>
                <c:pt idx="21">
                  <c:v>40621237</c:v>
                </c:pt>
                <c:pt idx="22">
                  <c:v>40621237</c:v>
                </c:pt>
                <c:pt idx="23">
                  <c:v>40621237</c:v>
                </c:pt>
                <c:pt idx="24">
                  <c:v>40621237</c:v>
                </c:pt>
                <c:pt idx="25">
                  <c:v>40621237</c:v>
                </c:pt>
                <c:pt idx="26">
                  <c:v>40621237</c:v>
                </c:pt>
                <c:pt idx="27">
                  <c:v>40621237</c:v>
                </c:pt>
                <c:pt idx="28">
                  <c:v>40621237</c:v>
                </c:pt>
                <c:pt idx="29">
                  <c:v>40621237</c:v>
                </c:pt>
                <c:pt idx="30">
                  <c:v>40621237</c:v>
                </c:pt>
                <c:pt idx="31">
                  <c:v>40621237</c:v>
                </c:pt>
                <c:pt idx="32">
                  <c:v>40621235</c:v>
                </c:pt>
                <c:pt idx="33">
                  <c:v>40621222</c:v>
                </c:pt>
                <c:pt idx="34">
                  <c:v>40621161</c:v>
                </c:pt>
                <c:pt idx="35">
                  <c:v>40620909</c:v>
                </c:pt>
                <c:pt idx="36">
                  <c:v>40619932</c:v>
                </c:pt>
                <c:pt idx="37">
                  <c:v>40616286</c:v>
                </c:pt>
                <c:pt idx="38">
                  <c:v>40603024</c:v>
                </c:pt>
                <c:pt idx="39">
                  <c:v>40555698</c:v>
                </c:pt>
                <c:pt idx="40">
                  <c:v>40389339</c:v>
                </c:pt>
                <c:pt idx="41">
                  <c:v>39811862</c:v>
                </c:pt>
                <c:pt idx="42">
                  <c:v>37829005</c:v>
                </c:pt>
                <c:pt idx="43">
                  <c:v>31087828</c:v>
                </c:pt>
                <c:pt idx="44">
                  <c:v>8401291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'Key Statistics'!$K$3</c:f>
              <c:strCache>
                <c:ptCount val="1"/>
                <c:pt idx="0">
                  <c:v>New England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'Key Statistics'!$A$4:$A$159</c:f>
              <c:numCache>
                <c:formatCode>General</c:formatCode>
                <c:ptCount val="15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</c:numCache>
            </c:numRef>
          </c:cat>
          <c:val>
            <c:numRef>
              <c:f>'Key Statistics'!$K$4:$K$159</c:f>
              <c:numCache>
                <c:formatCode>General</c:formatCode>
                <c:ptCount val="156"/>
                <c:pt idx="0">
                  <c:v>14303542</c:v>
                </c:pt>
                <c:pt idx="1">
                  <c:v>14303542</c:v>
                </c:pt>
                <c:pt idx="2">
                  <c:v>14303542</c:v>
                </c:pt>
                <c:pt idx="3">
                  <c:v>14303542</c:v>
                </c:pt>
                <c:pt idx="4">
                  <c:v>14303542</c:v>
                </c:pt>
                <c:pt idx="5">
                  <c:v>14303542</c:v>
                </c:pt>
                <c:pt idx="6">
                  <c:v>14303542</c:v>
                </c:pt>
                <c:pt idx="7">
                  <c:v>14303542</c:v>
                </c:pt>
                <c:pt idx="8">
                  <c:v>14303542</c:v>
                </c:pt>
                <c:pt idx="9">
                  <c:v>14303542</c:v>
                </c:pt>
                <c:pt idx="10">
                  <c:v>14303542</c:v>
                </c:pt>
                <c:pt idx="11">
                  <c:v>14303542</c:v>
                </c:pt>
                <c:pt idx="12">
                  <c:v>14303542</c:v>
                </c:pt>
                <c:pt idx="13">
                  <c:v>14303542</c:v>
                </c:pt>
                <c:pt idx="14">
                  <c:v>14303542</c:v>
                </c:pt>
                <c:pt idx="15">
                  <c:v>14303542</c:v>
                </c:pt>
                <c:pt idx="16">
                  <c:v>14303542</c:v>
                </c:pt>
                <c:pt idx="17">
                  <c:v>14303542</c:v>
                </c:pt>
                <c:pt idx="18">
                  <c:v>14303542</c:v>
                </c:pt>
                <c:pt idx="19">
                  <c:v>14303542</c:v>
                </c:pt>
                <c:pt idx="20">
                  <c:v>14303542</c:v>
                </c:pt>
                <c:pt idx="21">
                  <c:v>14303542</c:v>
                </c:pt>
                <c:pt idx="22">
                  <c:v>14303542</c:v>
                </c:pt>
                <c:pt idx="23">
                  <c:v>14303542</c:v>
                </c:pt>
                <c:pt idx="24">
                  <c:v>14303542</c:v>
                </c:pt>
                <c:pt idx="25">
                  <c:v>14303542</c:v>
                </c:pt>
                <c:pt idx="26">
                  <c:v>14303542</c:v>
                </c:pt>
                <c:pt idx="27">
                  <c:v>14303542</c:v>
                </c:pt>
                <c:pt idx="28">
                  <c:v>14303542</c:v>
                </c:pt>
                <c:pt idx="29">
                  <c:v>14303542</c:v>
                </c:pt>
                <c:pt idx="30">
                  <c:v>14303542</c:v>
                </c:pt>
                <c:pt idx="31">
                  <c:v>14303542</c:v>
                </c:pt>
                <c:pt idx="32">
                  <c:v>14303542</c:v>
                </c:pt>
                <c:pt idx="33">
                  <c:v>14303542</c:v>
                </c:pt>
                <c:pt idx="34">
                  <c:v>14303542</c:v>
                </c:pt>
                <c:pt idx="35">
                  <c:v>14303542</c:v>
                </c:pt>
                <c:pt idx="36">
                  <c:v>14303542</c:v>
                </c:pt>
                <c:pt idx="37">
                  <c:v>14303542</c:v>
                </c:pt>
                <c:pt idx="38">
                  <c:v>14303533</c:v>
                </c:pt>
                <c:pt idx="39">
                  <c:v>14303463</c:v>
                </c:pt>
                <c:pt idx="40">
                  <c:v>14303052</c:v>
                </c:pt>
                <c:pt idx="41">
                  <c:v>14300946</c:v>
                </c:pt>
                <c:pt idx="42">
                  <c:v>14290971</c:v>
                </c:pt>
                <c:pt idx="43">
                  <c:v>14246134</c:v>
                </c:pt>
                <c:pt idx="44">
                  <c:v>14052106</c:v>
                </c:pt>
                <c:pt idx="45">
                  <c:v>13236714</c:v>
                </c:pt>
                <c:pt idx="46">
                  <c:v>9891175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0826800"/>
        <c:axId val="60082734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'Key Statistics'!$B$3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'Key Statistics'!$A$4:$A$159</c15:sqref>
                        </c15:formulaRef>
                      </c:ext>
                    </c:extLst>
                    <c:numCache>
                      <c:formatCode>General</c:formatCode>
                      <c:ptCount val="15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  <c:pt idx="52">
                        <c:v>53</c:v>
                      </c:pt>
                      <c:pt idx="53">
                        <c:v>54</c:v>
                      </c:pt>
                      <c:pt idx="54">
                        <c:v>55</c:v>
                      </c:pt>
                      <c:pt idx="55">
                        <c:v>56</c:v>
                      </c:pt>
                      <c:pt idx="56">
                        <c:v>57</c:v>
                      </c:pt>
                      <c:pt idx="57">
                        <c:v>58</c:v>
                      </c:pt>
                      <c:pt idx="58">
                        <c:v>59</c:v>
                      </c:pt>
                      <c:pt idx="59">
                        <c:v>60</c:v>
                      </c:pt>
                      <c:pt idx="60">
                        <c:v>61</c:v>
                      </c:pt>
                      <c:pt idx="61">
                        <c:v>62</c:v>
                      </c:pt>
                      <c:pt idx="62">
                        <c:v>63</c:v>
                      </c:pt>
                      <c:pt idx="63">
                        <c:v>64</c:v>
                      </c:pt>
                      <c:pt idx="64">
                        <c:v>65</c:v>
                      </c:pt>
                      <c:pt idx="65">
                        <c:v>66</c:v>
                      </c:pt>
                      <c:pt idx="66">
                        <c:v>67</c:v>
                      </c:pt>
                      <c:pt idx="67">
                        <c:v>68</c:v>
                      </c:pt>
                      <c:pt idx="68">
                        <c:v>69</c:v>
                      </c:pt>
                      <c:pt idx="69">
                        <c:v>70</c:v>
                      </c:pt>
                      <c:pt idx="70">
                        <c:v>71</c:v>
                      </c:pt>
                      <c:pt idx="71">
                        <c:v>72</c:v>
                      </c:pt>
                      <c:pt idx="72">
                        <c:v>73</c:v>
                      </c:pt>
                      <c:pt idx="73">
                        <c:v>74</c:v>
                      </c:pt>
                      <c:pt idx="74">
                        <c:v>75</c:v>
                      </c:pt>
                      <c:pt idx="75">
                        <c:v>76</c:v>
                      </c:pt>
                      <c:pt idx="76">
                        <c:v>77</c:v>
                      </c:pt>
                      <c:pt idx="77">
                        <c:v>78</c:v>
                      </c:pt>
                      <c:pt idx="78">
                        <c:v>79</c:v>
                      </c:pt>
                      <c:pt idx="79">
                        <c:v>80</c:v>
                      </c:pt>
                      <c:pt idx="80">
                        <c:v>81</c:v>
                      </c:pt>
                      <c:pt idx="81">
                        <c:v>82</c:v>
                      </c:pt>
                      <c:pt idx="82">
                        <c:v>83</c:v>
                      </c:pt>
                      <c:pt idx="83">
                        <c:v>84</c:v>
                      </c:pt>
                      <c:pt idx="84">
                        <c:v>85</c:v>
                      </c:pt>
                      <c:pt idx="85">
                        <c:v>86</c:v>
                      </c:pt>
                      <c:pt idx="86">
                        <c:v>87</c:v>
                      </c:pt>
                      <c:pt idx="87">
                        <c:v>88</c:v>
                      </c:pt>
                      <c:pt idx="88">
                        <c:v>89</c:v>
                      </c:pt>
                      <c:pt idx="89">
                        <c:v>90</c:v>
                      </c:pt>
                      <c:pt idx="90">
                        <c:v>91</c:v>
                      </c:pt>
                      <c:pt idx="91">
                        <c:v>92</c:v>
                      </c:pt>
                      <c:pt idx="92">
                        <c:v>93</c:v>
                      </c:pt>
                      <c:pt idx="93">
                        <c:v>94</c:v>
                      </c:pt>
                      <c:pt idx="94">
                        <c:v>95</c:v>
                      </c:pt>
                      <c:pt idx="95">
                        <c:v>96</c:v>
                      </c:pt>
                      <c:pt idx="96">
                        <c:v>97</c:v>
                      </c:pt>
                      <c:pt idx="97">
                        <c:v>98</c:v>
                      </c:pt>
                      <c:pt idx="98">
                        <c:v>99</c:v>
                      </c:pt>
                      <c:pt idx="99">
                        <c:v>100</c:v>
                      </c:pt>
                      <c:pt idx="100">
                        <c:v>101</c:v>
                      </c:pt>
                      <c:pt idx="101">
                        <c:v>102</c:v>
                      </c:pt>
                      <c:pt idx="102">
                        <c:v>103</c:v>
                      </c:pt>
                      <c:pt idx="103">
                        <c:v>104</c:v>
                      </c:pt>
                      <c:pt idx="104">
                        <c:v>105</c:v>
                      </c:pt>
                      <c:pt idx="105">
                        <c:v>106</c:v>
                      </c:pt>
                      <c:pt idx="106">
                        <c:v>107</c:v>
                      </c:pt>
                      <c:pt idx="107">
                        <c:v>108</c:v>
                      </c:pt>
                      <c:pt idx="108">
                        <c:v>109</c:v>
                      </c:pt>
                      <c:pt idx="109">
                        <c:v>110</c:v>
                      </c:pt>
                      <c:pt idx="110">
                        <c:v>111</c:v>
                      </c:pt>
                      <c:pt idx="111">
                        <c:v>112</c:v>
                      </c:pt>
                      <c:pt idx="112">
                        <c:v>113</c:v>
                      </c:pt>
                      <c:pt idx="113">
                        <c:v>114</c:v>
                      </c:pt>
                      <c:pt idx="114">
                        <c:v>115</c:v>
                      </c:pt>
                      <c:pt idx="115">
                        <c:v>116</c:v>
                      </c:pt>
                      <c:pt idx="116">
                        <c:v>117</c:v>
                      </c:pt>
                      <c:pt idx="117">
                        <c:v>118</c:v>
                      </c:pt>
                      <c:pt idx="118">
                        <c:v>119</c:v>
                      </c:pt>
                      <c:pt idx="119">
                        <c:v>120</c:v>
                      </c:pt>
                      <c:pt idx="120">
                        <c:v>121</c:v>
                      </c:pt>
                      <c:pt idx="121">
                        <c:v>122</c:v>
                      </c:pt>
                      <c:pt idx="122">
                        <c:v>123</c:v>
                      </c:pt>
                      <c:pt idx="123">
                        <c:v>124</c:v>
                      </c:pt>
                      <c:pt idx="124">
                        <c:v>125</c:v>
                      </c:pt>
                      <c:pt idx="125">
                        <c:v>126</c:v>
                      </c:pt>
                      <c:pt idx="126">
                        <c:v>127</c:v>
                      </c:pt>
                      <c:pt idx="127">
                        <c:v>128</c:v>
                      </c:pt>
                      <c:pt idx="128">
                        <c:v>129</c:v>
                      </c:pt>
                      <c:pt idx="129">
                        <c:v>130</c:v>
                      </c:pt>
                      <c:pt idx="130">
                        <c:v>131</c:v>
                      </c:pt>
                      <c:pt idx="131">
                        <c:v>132</c:v>
                      </c:pt>
                      <c:pt idx="132">
                        <c:v>133</c:v>
                      </c:pt>
                      <c:pt idx="133">
                        <c:v>134</c:v>
                      </c:pt>
                      <c:pt idx="134">
                        <c:v>135</c:v>
                      </c:pt>
                      <c:pt idx="135">
                        <c:v>136</c:v>
                      </c:pt>
                      <c:pt idx="136">
                        <c:v>137</c:v>
                      </c:pt>
                      <c:pt idx="137">
                        <c:v>138</c:v>
                      </c:pt>
                      <c:pt idx="138">
                        <c:v>139</c:v>
                      </c:pt>
                      <c:pt idx="139">
                        <c:v>140</c:v>
                      </c:pt>
                      <c:pt idx="140">
                        <c:v>141</c:v>
                      </c:pt>
                      <c:pt idx="141">
                        <c:v>142</c:v>
                      </c:pt>
                      <c:pt idx="142">
                        <c:v>143</c:v>
                      </c:pt>
                      <c:pt idx="143">
                        <c:v>144</c:v>
                      </c:pt>
                      <c:pt idx="144">
                        <c:v>145</c:v>
                      </c:pt>
                      <c:pt idx="145">
                        <c:v>146</c:v>
                      </c:pt>
                      <c:pt idx="146">
                        <c:v>147</c:v>
                      </c:pt>
                      <c:pt idx="147">
                        <c:v>148</c:v>
                      </c:pt>
                      <c:pt idx="148">
                        <c:v>149</c:v>
                      </c:pt>
                      <c:pt idx="149">
                        <c:v>150</c:v>
                      </c:pt>
                      <c:pt idx="150">
                        <c:v>151</c:v>
                      </c:pt>
                      <c:pt idx="151">
                        <c:v>152</c:v>
                      </c:pt>
                      <c:pt idx="152">
                        <c:v>153</c:v>
                      </c:pt>
                      <c:pt idx="153">
                        <c:v>154</c:v>
                      </c:pt>
                      <c:pt idx="154">
                        <c:v>155</c:v>
                      </c:pt>
                      <c:pt idx="155">
                        <c:v>156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'Key Statistics'!$B$4:$B$159</c15:sqref>
                        </c15:formulaRef>
                      </c:ext>
                    </c:extLst>
                    <c:numCache>
                      <c:formatCode>General</c:formatCode>
                      <c:ptCount val="156"/>
                    </c:numCache>
                  </c:numRef>
                </c:val>
                <c:smooth val="0"/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'Key Statistics'!$L$3</c15:sqref>
                        </c15:formulaRef>
                      </c:ext>
                    </c:extLst>
                    <c:strCache>
                      <c:ptCount val="1"/>
                      <c:pt idx="0">
                        <c:v>Total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'Key Statistics'!$A$4:$A$159</c15:sqref>
                        </c15:formulaRef>
                      </c:ext>
                    </c:extLst>
                    <c:numCache>
                      <c:formatCode>General</c:formatCode>
                      <c:ptCount val="15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  <c:pt idx="48">
                        <c:v>49</c:v>
                      </c:pt>
                      <c:pt idx="49">
                        <c:v>50</c:v>
                      </c:pt>
                      <c:pt idx="50">
                        <c:v>51</c:v>
                      </c:pt>
                      <c:pt idx="51">
                        <c:v>52</c:v>
                      </c:pt>
                      <c:pt idx="52">
                        <c:v>53</c:v>
                      </c:pt>
                      <c:pt idx="53">
                        <c:v>54</c:v>
                      </c:pt>
                      <c:pt idx="54">
                        <c:v>55</c:v>
                      </c:pt>
                      <c:pt idx="55">
                        <c:v>56</c:v>
                      </c:pt>
                      <c:pt idx="56">
                        <c:v>57</c:v>
                      </c:pt>
                      <c:pt idx="57">
                        <c:v>58</c:v>
                      </c:pt>
                      <c:pt idx="58">
                        <c:v>59</c:v>
                      </c:pt>
                      <c:pt idx="59">
                        <c:v>60</c:v>
                      </c:pt>
                      <c:pt idx="60">
                        <c:v>61</c:v>
                      </c:pt>
                      <c:pt idx="61">
                        <c:v>62</c:v>
                      </c:pt>
                      <c:pt idx="62">
                        <c:v>63</c:v>
                      </c:pt>
                      <c:pt idx="63">
                        <c:v>64</c:v>
                      </c:pt>
                      <c:pt idx="64">
                        <c:v>65</c:v>
                      </c:pt>
                      <c:pt idx="65">
                        <c:v>66</c:v>
                      </c:pt>
                      <c:pt idx="66">
                        <c:v>67</c:v>
                      </c:pt>
                      <c:pt idx="67">
                        <c:v>68</c:v>
                      </c:pt>
                      <c:pt idx="68">
                        <c:v>69</c:v>
                      </c:pt>
                      <c:pt idx="69">
                        <c:v>70</c:v>
                      </c:pt>
                      <c:pt idx="70">
                        <c:v>71</c:v>
                      </c:pt>
                      <c:pt idx="71">
                        <c:v>72</c:v>
                      </c:pt>
                      <c:pt idx="72">
                        <c:v>73</c:v>
                      </c:pt>
                      <c:pt idx="73">
                        <c:v>74</c:v>
                      </c:pt>
                      <c:pt idx="74">
                        <c:v>75</c:v>
                      </c:pt>
                      <c:pt idx="75">
                        <c:v>76</c:v>
                      </c:pt>
                      <c:pt idx="76">
                        <c:v>77</c:v>
                      </c:pt>
                      <c:pt idx="77">
                        <c:v>78</c:v>
                      </c:pt>
                      <c:pt idx="78">
                        <c:v>79</c:v>
                      </c:pt>
                      <c:pt idx="79">
                        <c:v>80</c:v>
                      </c:pt>
                      <c:pt idx="80">
                        <c:v>81</c:v>
                      </c:pt>
                      <c:pt idx="81">
                        <c:v>82</c:v>
                      </c:pt>
                      <c:pt idx="82">
                        <c:v>83</c:v>
                      </c:pt>
                      <c:pt idx="83">
                        <c:v>84</c:v>
                      </c:pt>
                      <c:pt idx="84">
                        <c:v>85</c:v>
                      </c:pt>
                      <c:pt idx="85">
                        <c:v>86</c:v>
                      </c:pt>
                      <c:pt idx="86">
                        <c:v>87</c:v>
                      </c:pt>
                      <c:pt idx="87">
                        <c:v>88</c:v>
                      </c:pt>
                      <c:pt idx="88">
                        <c:v>89</c:v>
                      </c:pt>
                      <c:pt idx="89">
                        <c:v>90</c:v>
                      </c:pt>
                      <c:pt idx="90">
                        <c:v>91</c:v>
                      </c:pt>
                      <c:pt idx="91">
                        <c:v>92</c:v>
                      </c:pt>
                      <c:pt idx="92">
                        <c:v>93</c:v>
                      </c:pt>
                      <c:pt idx="93">
                        <c:v>94</c:v>
                      </c:pt>
                      <c:pt idx="94">
                        <c:v>95</c:v>
                      </c:pt>
                      <c:pt idx="95">
                        <c:v>96</c:v>
                      </c:pt>
                      <c:pt idx="96">
                        <c:v>97</c:v>
                      </c:pt>
                      <c:pt idx="97">
                        <c:v>98</c:v>
                      </c:pt>
                      <c:pt idx="98">
                        <c:v>99</c:v>
                      </c:pt>
                      <c:pt idx="99">
                        <c:v>100</c:v>
                      </c:pt>
                      <c:pt idx="100">
                        <c:v>101</c:v>
                      </c:pt>
                      <c:pt idx="101">
                        <c:v>102</c:v>
                      </c:pt>
                      <c:pt idx="102">
                        <c:v>103</c:v>
                      </c:pt>
                      <c:pt idx="103">
                        <c:v>104</c:v>
                      </c:pt>
                      <c:pt idx="104">
                        <c:v>105</c:v>
                      </c:pt>
                      <c:pt idx="105">
                        <c:v>106</c:v>
                      </c:pt>
                      <c:pt idx="106">
                        <c:v>107</c:v>
                      </c:pt>
                      <c:pt idx="107">
                        <c:v>108</c:v>
                      </c:pt>
                      <c:pt idx="108">
                        <c:v>109</c:v>
                      </c:pt>
                      <c:pt idx="109">
                        <c:v>110</c:v>
                      </c:pt>
                      <c:pt idx="110">
                        <c:v>111</c:v>
                      </c:pt>
                      <c:pt idx="111">
                        <c:v>112</c:v>
                      </c:pt>
                      <c:pt idx="112">
                        <c:v>113</c:v>
                      </c:pt>
                      <c:pt idx="113">
                        <c:v>114</c:v>
                      </c:pt>
                      <c:pt idx="114">
                        <c:v>115</c:v>
                      </c:pt>
                      <c:pt idx="115">
                        <c:v>116</c:v>
                      </c:pt>
                      <c:pt idx="116">
                        <c:v>117</c:v>
                      </c:pt>
                      <c:pt idx="117">
                        <c:v>118</c:v>
                      </c:pt>
                      <c:pt idx="118">
                        <c:v>119</c:v>
                      </c:pt>
                      <c:pt idx="119">
                        <c:v>120</c:v>
                      </c:pt>
                      <c:pt idx="120">
                        <c:v>121</c:v>
                      </c:pt>
                      <c:pt idx="121">
                        <c:v>122</c:v>
                      </c:pt>
                      <c:pt idx="122">
                        <c:v>123</c:v>
                      </c:pt>
                      <c:pt idx="123">
                        <c:v>124</c:v>
                      </c:pt>
                      <c:pt idx="124">
                        <c:v>125</c:v>
                      </c:pt>
                      <c:pt idx="125">
                        <c:v>126</c:v>
                      </c:pt>
                      <c:pt idx="126">
                        <c:v>127</c:v>
                      </c:pt>
                      <c:pt idx="127">
                        <c:v>128</c:v>
                      </c:pt>
                      <c:pt idx="128">
                        <c:v>129</c:v>
                      </c:pt>
                      <c:pt idx="129">
                        <c:v>130</c:v>
                      </c:pt>
                      <c:pt idx="130">
                        <c:v>131</c:v>
                      </c:pt>
                      <c:pt idx="131">
                        <c:v>132</c:v>
                      </c:pt>
                      <c:pt idx="132">
                        <c:v>133</c:v>
                      </c:pt>
                      <c:pt idx="133">
                        <c:v>134</c:v>
                      </c:pt>
                      <c:pt idx="134">
                        <c:v>135</c:v>
                      </c:pt>
                      <c:pt idx="135">
                        <c:v>136</c:v>
                      </c:pt>
                      <c:pt idx="136">
                        <c:v>137</c:v>
                      </c:pt>
                      <c:pt idx="137">
                        <c:v>138</c:v>
                      </c:pt>
                      <c:pt idx="138">
                        <c:v>139</c:v>
                      </c:pt>
                      <c:pt idx="139">
                        <c:v>140</c:v>
                      </c:pt>
                      <c:pt idx="140">
                        <c:v>141</c:v>
                      </c:pt>
                      <c:pt idx="141">
                        <c:v>142</c:v>
                      </c:pt>
                      <c:pt idx="142">
                        <c:v>143</c:v>
                      </c:pt>
                      <c:pt idx="143">
                        <c:v>144</c:v>
                      </c:pt>
                      <c:pt idx="144">
                        <c:v>145</c:v>
                      </c:pt>
                      <c:pt idx="145">
                        <c:v>146</c:v>
                      </c:pt>
                      <c:pt idx="146">
                        <c:v>147</c:v>
                      </c:pt>
                      <c:pt idx="147">
                        <c:v>148</c:v>
                      </c:pt>
                      <c:pt idx="148">
                        <c:v>149</c:v>
                      </c:pt>
                      <c:pt idx="149">
                        <c:v>150</c:v>
                      </c:pt>
                      <c:pt idx="150">
                        <c:v>151</c:v>
                      </c:pt>
                      <c:pt idx="151">
                        <c:v>152</c:v>
                      </c:pt>
                      <c:pt idx="152">
                        <c:v>153</c:v>
                      </c:pt>
                      <c:pt idx="153">
                        <c:v>154</c:v>
                      </c:pt>
                      <c:pt idx="154">
                        <c:v>155</c:v>
                      </c:pt>
                      <c:pt idx="155">
                        <c:v>156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'Key Statistics'!$L$4:$L$159</c15:sqref>
                        </c15:formulaRef>
                      </c:ext>
                    </c:extLst>
                    <c:numCache>
                      <c:formatCode>General</c:formatCode>
                      <c:ptCount val="156"/>
                      <c:pt idx="0">
                        <c:v>303467891</c:v>
                      </c:pt>
                      <c:pt idx="1">
                        <c:v>303467885</c:v>
                      </c:pt>
                      <c:pt idx="2">
                        <c:v>303467872</c:v>
                      </c:pt>
                      <c:pt idx="3">
                        <c:v>303467845</c:v>
                      </c:pt>
                      <c:pt idx="4">
                        <c:v>303467789</c:v>
                      </c:pt>
                      <c:pt idx="5">
                        <c:v>303467675</c:v>
                      </c:pt>
                      <c:pt idx="6">
                        <c:v>303467444</c:v>
                      </c:pt>
                      <c:pt idx="7">
                        <c:v>303466980</c:v>
                      </c:pt>
                      <c:pt idx="8">
                        <c:v>303466056</c:v>
                      </c:pt>
                      <c:pt idx="9">
                        <c:v>303464227</c:v>
                      </c:pt>
                      <c:pt idx="10">
                        <c:v>303460631</c:v>
                      </c:pt>
                      <c:pt idx="11">
                        <c:v>303453597</c:v>
                      </c:pt>
                      <c:pt idx="12">
                        <c:v>303439913</c:v>
                      </c:pt>
                      <c:pt idx="13">
                        <c:v>303413412</c:v>
                      </c:pt>
                      <c:pt idx="14">
                        <c:v>303362318</c:v>
                      </c:pt>
                      <c:pt idx="15">
                        <c:v>303264209</c:v>
                      </c:pt>
                      <c:pt idx="16">
                        <c:v>303076542</c:v>
                      </c:pt>
                      <c:pt idx="17">
                        <c:v>302718863</c:v>
                      </c:pt>
                      <c:pt idx="18">
                        <c:v>302039503</c:v>
                      </c:pt>
                      <c:pt idx="19">
                        <c:v>300753420</c:v>
                      </c:pt>
                      <c:pt idx="20">
                        <c:v>298326627</c:v>
                      </c:pt>
                      <c:pt idx="21">
                        <c:v>293762244</c:v>
                      </c:pt>
                      <c:pt idx="22">
                        <c:v>285207344</c:v>
                      </c:pt>
                      <c:pt idx="23">
                        <c:v>269242094</c:v>
                      </c:pt>
                      <c:pt idx="24">
                        <c:v>254306047</c:v>
                      </c:pt>
                      <c:pt idx="25">
                        <c:v>254226128</c:v>
                      </c:pt>
                      <c:pt idx="26">
                        <c:v>254090046</c:v>
                      </c:pt>
                      <c:pt idx="27">
                        <c:v>253888360</c:v>
                      </c:pt>
                      <c:pt idx="28">
                        <c:v>253609869</c:v>
                      </c:pt>
                      <c:pt idx="29">
                        <c:v>253241267</c:v>
                      </c:pt>
                      <c:pt idx="30">
                        <c:v>252766713</c:v>
                      </c:pt>
                      <c:pt idx="31">
                        <c:v>252167264</c:v>
                      </c:pt>
                      <c:pt idx="32">
                        <c:v>251420146</c:v>
                      </c:pt>
                      <c:pt idx="33">
                        <c:v>250497775</c:v>
                      </c:pt>
                      <c:pt idx="34">
                        <c:v>249366398</c:v>
                      </c:pt>
                      <c:pt idx="35">
                        <c:v>247984095</c:v>
                      </c:pt>
                      <c:pt idx="36">
                        <c:v>246297634</c:v>
                      </c:pt>
                      <c:pt idx="37">
                        <c:v>244236966</c:v>
                      </c:pt>
                      <c:pt idx="38">
                        <c:v>241704326</c:v>
                      </c:pt>
                      <c:pt idx="39">
                        <c:v>238549335</c:v>
                      </c:pt>
                      <c:pt idx="40">
                        <c:v>234504335</c:v>
                      </c:pt>
                      <c:pt idx="41">
                        <c:v>228999586</c:v>
                      </c:pt>
                      <c:pt idx="42">
                        <c:v>222911852</c:v>
                      </c:pt>
                      <c:pt idx="43">
                        <c:v>212027383</c:v>
                      </c:pt>
                      <c:pt idx="44">
                        <c:v>182175849</c:v>
                      </c:pt>
                      <c:pt idx="45">
                        <c:v>160793229</c:v>
                      </c:pt>
                      <c:pt idx="46">
                        <c:v>135707073</c:v>
                      </c:pt>
                      <c:pt idx="47">
                        <c:v>102688915</c:v>
                      </c:pt>
                      <c:pt idx="48">
                        <c:v>87209866</c:v>
                      </c:pt>
                      <c:pt idx="49">
                        <c:v>61364131</c:v>
                      </c:pt>
                      <c:pt idx="50">
                        <c:v>26709763</c:v>
                      </c:pt>
                      <c:pt idx="51">
                        <c:v>21585025</c:v>
                      </c:pt>
                      <c:pt idx="52">
                        <c:v>15196109</c:v>
                      </c:pt>
                      <c:pt idx="53">
                        <c:v>6283892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dateAx>
        <c:axId val="600826800"/>
        <c:scaling>
          <c:orientation val="minMax"/>
          <c:max val="9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Weeks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600827344"/>
        <c:crosses val="autoZero"/>
        <c:auto val="0"/>
        <c:lblOffset val="100"/>
        <c:baseTimeUnit val="days"/>
        <c:majorUnit val="9"/>
        <c:majorTimeUnit val="days"/>
      </c:dateAx>
      <c:valAx>
        <c:axId val="6008273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Human Population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600826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Calibri" panose="020F0502020204030204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468A2-392B-46F0-8F36-B6AE65AD85D4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023B1-D33B-4ED3-B35D-985E2AF5C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3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023B1-D33B-4ED3-B35D-985E2AF5C5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8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While zombies are fictitious</a:t>
            </a:r>
            <a:r>
              <a:rPr lang="en-US" baseline="0" dirty="0" smtClean="0"/>
              <a:t> (supposedly), the threat of a major disease outbreak is very real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023B1-D33B-4ED3-B35D-985E2AF5C5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6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023B1-D33B-4ED3-B35D-985E2AF5C5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08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0" dirty="0" smtClean="0"/>
              <a:t> census regions</a:t>
            </a:r>
          </a:p>
          <a:p>
            <a:r>
              <a:rPr lang="en-US" baseline="0" dirty="0" smtClean="0"/>
              <a:t>Regional permeability based on relative location of regions to each other</a:t>
            </a:r>
          </a:p>
          <a:p>
            <a:r>
              <a:rPr lang="en-US" baseline="0" dirty="0" smtClean="0"/>
              <a:t>Population density of each region based on weighted population of each state</a:t>
            </a:r>
          </a:p>
          <a:p>
            <a:r>
              <a:rPr lang="en-US" baseline="0" dirty="0" smtClean="0"/>
              <a:t>Learning rate??</a:t>
            </a:r>
          </a:p>
          <a:p>
            <a:r>
              <a:rPr lang="en-US" baseline="0" dirty="0" smtClean="0"/>
              <a:t>How much should I go into vectors here and are we still using three?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023B1-D33B-4ED3-B35D-985E2AF5C5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54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0" dirty="0" smtClean="0"/>
              <a:t> census regions</a:t>
            </a:r>
          </a:p>
          <a:p>
            <a:r>
              <a:rPr lang="en-US" baseline="0" dirty="0" smtClean="0"/>
              <a:t>Regional permeability based on relative location of regions to each other</a:t>
            </a:r>
          </a:p>
          <a:p>
            <a:r>
              <a:rPr lang="en-US" baseline="0" dirty="0" smtClean="0"/>
              <a:t>Population density of each region based on weighted population of each state</a:t>
            </a:r>
          </a:p>
          <a:p>
            <a:r>
              <a:rPr lang="en-US" baseline="0" dirty="0" smtClean="0"/>
              <a:t>Learning rate??</a:t>
            </a:r>
          </a:p>
          <a:p>
            <a:r>
              <a:rPr lang="en-US" baseline="0" dirty="0" smtClean="0"/>
              <a:t>How much should I go into vectors here and are we still using three?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023B1-D33B-4ED3-B35D-985E2AF5C5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92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dirty="0" smtClean="0"/>
              <a:t>Sum up additional deaths of infected in first equation</a:t>
            </a:r>
          </a:p>
          <a:p>
            <a:pPr marL="228600" indent="-228600">
              <a:buAutoNum type="arabicParenR"/>
            </a:pPr>
            <a:r>
              <a:rPr lang="en-US" dirty="0" smtClean="0"/>
              <a:t>Constraints</a:t>
            </a:r>
            <a:r>
              <a:rPr lang="en-US" baseline="0" dirty="0" smtClean="0"/>
              <a:t>: Not sum of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3)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023B1-D33B-4ED3-B35D-985E2AF5C57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78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  <a:lumOff val="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1331436"/>
          </a:xfrm>
          <a:prstGeom prst="rect">
            <a:avLst/>
          </a:prstGeom>
          <a:gradFill flip="none" rotWithShape="1">
            <a:gsLst>
              <a:gs pos="3000">
                <a:schemeClr val="accent1"/>
              </a:gs>
              <a:gs pos="54000">
                <a:schemeClr val="bg1">
                  <a:lumMod val="65000"/>
                  <a:lumOff val="35000"/>
                </a:schemeClr>
              </a:gs>
              <a:gs pos="100000">
                <a:schemeClr val="bg1">
                  <a:lumMod val="85000"/>
                  <a:lumOff val="15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27E0531-9583-405D-8B02-2E7728E386C6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E0F6E42B-8D86-448A-B09F-F691E940717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87800">
              <a:schemeClr val="bg1">
                <a:lumMod val="85000"/>
                <a:lumOff val="15000"/>
              </a:schemeClr>
            </a:gs>
            <a:gs pos="58000">
              <a:schemeClr val="bg1">
                <a:lumMod val="95000"/>
                <a:lumOff val="5000"/>
              </a:schemeClr>
            </a:gs>
            <a:gs pos="100000">
              <a:schemeClr val="bg1">
                <a:lumMod val="75000"/>
                <a:lumOff val="2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62000" y="6031468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Ayla Bloomberg | Stacey </a:t>
            </a:r>
            <a:r>
              <a:rPr lang="en-US" dirty="0" err="1" smtClean="0">
                <a:latin typeface="Calibri" panose="020F0502020204030204" pitchFamily="34" charset="0"/>
              </a:rPr>
              <a:t>Bossard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| Michael Johnson | Beth </a:t>
            </a:r>
            <a:r>
              <a:rPr lang="en-US" dirty="0" err="1" smtClean="0">
                <a:latin typeface="Calibri" panose="020F0502020204030204" pitchFamily="34" charset="0"/>
              </a:rPr>
              <a:t>Lovisa</a:t>
            </a:r>
            <a:endParaRPr lang="en-US" dirty="0">
              <a:latin typeface="Exquisite Corpse" panose="02000500000000000000" pitchFamily="2" charset="0"/>
            </a:endParaRPr>
          </a:p>
        </p:txBody>
      </p:sp>
      <p:sp>
        <p:nvSpPr>
          <p:cNvPr id="3" name="AutoShape 2" descr="data:image/jpeg;base64,/9j/4AAQSkZJRgABAQAAAQABAAD/2wCEAAkGBxESEhQUEhIWFRIWFxQXEhcSFhYXFxcXFBcYGBsfHx8cHSogGR4lHhQYITItJiorLi8vHB81ODMsNyovLisBCgoKBQUFDgUFDisZExkrKysrKysrKysrKysrKysrKysrKysrKysrKysrKysrKysrKysrKysrKysrKysrKysrK//AABEIALgA8AMBIgACEQEDEQH/xAAcAAEAAwADAQEAAAAAAAAAAAAABQYHAQMECAL/xAA4EAACAQMDAgUCAwYGAwEAAAABAgMABBEFEiEGMQcTIkFRMmEUcYEzQlKRobEVI2JykqIkU9GC/8QAFAEBAAAAAAAAAAAAAAAAAAAAAP/EABQRAQAAAAAAAAAAAAAAAAAAAAD/2gAMAwEAAhEDEQA/ANxpSlApSlApSlApSlApSlApUfr2qpaW8txICUiUuwXGSB8Z96qfSfinZ6hci2hjmVyrMDIqBcKMnsxP9KC+UpSgVH2muW0s0kEc6NNF+0jVhuX8xXX1BeyRxEQqHuHysCngFyO7H2VfqP2H3rGL7wxksb/T5jdPIJrhVuJFyjiU5c4IOdr+ofP86De6VwK5oFKUoFKUoFKUoFKUoFKUoFKUoFKUoFKUoFKUoFKUoFKVCdX9Sw6dbNPMGYAhVVBks7dh9s/JoPB1mEuXt9PY5E7GSYA4PkQYZv0ZiifkW+KhuttAhstPeS1JSS22z24Zi20xMCdu452lWKkZxg4r9dDaXdefNqeoSIrTxosUYyohizuAJcDHt/WuOt4vxMjp3jlhgtrdlIIJu5yZyD2LLHAjY+Bmgv0Em5Q3bIB/mM1V9f6yMNwtrBB507cAyOIYQ+A2wyEHMm07toBOKteKpOiWZlbVWhIWZrrajSgvGrxQxhWC9sqSe3uB8UFl0mykX1zuHnYeooCEQd9qA8hc/PJPf2AqXWOrefc2lrFyReQEsPm3Jlm/RR5ak/MmPY133vU11ZhIr+I5lxHDc2YLq8pGACjDMbsTxyyk/HapLpjppYX8+RQJtnlxoDuEMWdxUE8s7Mdzt3Y/lQWUVzSvxJIqjLEAfJOKD90qEu+q7RN22XzSv1LbI87D8xEDj9cV5em+ubG+kaKCU+anLRyI0b4HcgMATj3oLLSlKBSlKBSlKBSlKBSlKBSlKBSlKBSlKBSlKBVY8QtGmubXNtK0dzAxmgwAQzojAAgg5yGOPg4PtVnrg0GfWWsx6l/hkjRxvbzLceYJVDEXCKoAGeOMSH74+xrul0C3TWbUxQRxhLa4lby1C7n3RxqTjg7Qx/5H5qC8JdGHk3YkZwttfSCAZ4jEBy2B2G7cyn3I4qZ1bUL6Sa1vrewlMcS3SSRyMkcskMvklWVScg5jJCtg8dsmgtPVWtpZW0k7YO0AIGYKGdjhQWJwoJI5PA5qO6du1toI4pS8k5HmTvBDLInmTHzGO5FKjJb57Yrxa7qlpeWEV6AZrWJ0uHRRkkRZyCvypOSP9NeXVryS5tSJbOO4MSo1xDc7o+WAO9WXfGRjkDuPtQT3WBR7Jnxu2tDJHkEetJUZeDznIFWGs4t+l44JbHKyW8csr+bbC4eaNpI1M0X19gDExwuM8ZyBWj0H4llVVLMQFAJYscAAdySewqlafcrqV6xkiDWsEatAJRwzTEgSFSPUSqNtzjapz3fiCl6jOpas1hKBHZQs4KsSPxUkZI2k4wVBUnZ77WznsJTqfpXU3njurW8QTRuRGjRBE8l/3XI5k244z8nGM0F6s7SOJdsSKi5J2ooUZP2FVDVNEjk1q0nRQJIoJ2uGGM4JRId33JM2Psp+K8+ja1rd0WQQWkSoxRrnfJLGzKdreXHlWOCCPUcZHvVv0nTFgU+ppJHO6WSTBd27ZOBgAdgAAAO1B76UpQKUpQKUpQKUpQKUpQKUpQKUpQKUpQKUpQK6rmdUVndgqKCzMxwAAMkn7Cu2um8hDxujfSysrfkwIP8Aegx3U2bTrz/F7GX8Rplw/wD5ixEkIScM4A74IJz3ByPetkglV1VlIZWAZSOQQRkEVmPQXTU6aTD+HlWRJ4vMktrtAYmMqjcqugDRg44zuxnODXd4U9RgpPp53LPasRClwQr+VnhWI7lD6SR3G0+9B7YrZNLuZllwNMvWLZb9nbzvw6MeyRyA8E8AjHGRUz0PcvJAFeFgiKqrMxQi42Fo9wAJONsaHJAzuGK82paZeGORpHkmDDBt4TCcqe4zKoT/AKg/eo+GGWytle3la1h3BRb38YmWPc2MqUdXVe5xuOPgYxQe3xLvhbRWtwfphu4Gcn2V90bH/jIas2qajHbwyTStiONC7H7KM/zPYV5prN5rcx3UUMpYYdRu8th/+gSP6/nVE1npPWGVEWaKaCAbraMsQd6MDH5pZT5+0DHJUE4J55oJd+mQNOdpIybpofMdVJG24LSTbhjkOskz8jmoS16r1yBLa3uLW3e7uMLCTI4YAKCzyxquMJkbsMuTwKvek6q5g8y7UQMDtbzPQM9s+onAJ7cn8zUZL5R1hWYrlLFihJGBvnwT/JaCb0DS1tbeKBCWEaBdzfUxHdj9ycn9akN1Vi56iNxMltZlvWsjNdCMvCgjKghWPokfLAcEge+e1UDxH0G4sliktb65EruRPNcSSNv3AbR6F2KFw5OE9+/FBrepanFAheVwq+2ckk/AA5Y/YDNeG16t0+RQyXkBBAIzKinntwxBFYt0V4iW9gGFyxvbjcQkqKcorH1DzZSCUJAPAGMHv7X+fxE0aONIoWW4YKFjjjXIwowAXkAUDjuTQXm11KCT9nNG/wDsdW/sa9dZp0B0tFLcz6lNaLE7uv4RdpUIqoAzhSB9bZwWAOB2Ga0ugUpSgUpSgUpSgUpSgUpSgUpSgUpSgVXuvNZFrZSsOZXHlW6D6nml9KAD3OTn9KsJrLpS9zq85Z1LWrCO380ny7fekZ8zYQBJI25wBu9gTgdw0Dp7T/w1rBB/6oo0OPlVAP8AXNYT4kvLbdRRy2ke+ciF1QDO9iCpB/NR39q2a+udR7W0ETBeN91I0bSEdyFRCADzycfljFfP3V07zayx1OJ4MmNTHGxb0cAbWAyynk5Az7d6D6M0S9naASXkaQScl1EgdVH3btwOK/eq2ccgDPH5qqG9Pf6hjIHuccD8zjvVS0TTRfW0iRrLaWm9TbASK7bo8nd3Oxd2xtpJyV57kGb0PqVWkFpcjyr1V9SkYSTGfVET9SkDOO65weaCF17q+bTmjkZGutOl4WWLJlgb+F/41+M4YYIJJq32l8l1biW2lG2RcxyBc9+xwf7VVOuLmTTj+MjBNq5C30YAbaTwk6g8bgeGH7wx8ZqIF9Lbqt3ppU2xeN9QtVBdVjc5ae3AwQGXccDgnuNwYUEpZdcTQuYdUtHgHA/ErG/4ZiVBOSc+WMnHJI471GdSdJQT35lS3Sbyo4GeD9x43dwwGDtD49YBxnauO5rSonSVAylXjdQQRhlZWGQfgg106ZpkVupSJdqZyB7KPYD/AEgcAew47AUH4u5YLWEyOFjihQ8qvCIMZAAHb0jgfArOtT6jh1uaGzswXjIWW5m9SmGIkh4z8M4AXvxuPxXh8dL+9bybOFkCzuFSKNyZp84+obAI0DcfVzk57cXzoDo+HTLYRJhpGw08nu74/oo7Af8A2gmoNJt0AVII1UdgqKB/au0WMQOREgP2Rf8A5XopQBSlKBSlKBSlKBSlKBSlKBSlKBSlKBSlKBVG6k6fEV6t+qkxkKLtVUsy+WyssigfdAHwCSo47Vea4NBGaVeTS2yyMkYlZSQI5A8TH90q4HKNwc4zg9qp2q+GP4+RZtRvHklUYQW8ccKoM5wvBYgHtuJNSdy8OmXTSvLstJ0CiMklVnWTICL7bxKxwP4TVrN1Hv8AL3r5hXcEyN23OM474zQVmHp82cSRxahNDHkKgaO2ZdzdskxZyfueTXh1LSrm5LAvFcNbyAI+1ra4jkAVtySKWXsw42gHkHirvPCrqVdQykYYMAQR9waguibcC3Mm8O07tKxH+rAQfmqKgP5UFZfqtZraWG8glkjMeJzFGPNVGHpZos+pTyQ8e9CVP09qqnhtq0A1L8LbSbrWRDLbN9JicftE2nnY4GSp9wCMVtE1hE0iSNGpkjDBHx6lDfUAfg4HHbgVm/W2hWNhdQ6kI/LKt/miNWKtnuy7folUZbn0sAwPNBeLfRWgYm1k2RsSWhcbosnuU5zGT7gHb9s81JXIkKHYVWTHpLAsoP5ZBP8AMV3Iciuq8aQIfLCmTHp3khc/fAzj8qDK9S0aaDXLK5uHE3mN5EZcqsjHy3YuqINqonC88ndk+1a3WO9X2ZsNX029u7qSZHklQ5UBYfQoXYqjsS7Z7ngdzWwig5pSlApSlApSlApSlApSlApSlApSlApSlApSlApSlBEdS9O299EI51JCsHjZWKsjrnDKR2IyazvWLOZLsJqFwsUgAfTdRjjRHZ03AxTezEhgdoADYOO+BrdRnUGixXkLQy5AOCrLw0bryrqfZlPINB5X1uZiohs5nU95H2QoOODtdhIf0WqRqOqto11HIZ42sp2jjmtgyh7baoRXQZJdQBhvft34xDa11Pe2dxHDdzAeXtRI7hpBBcrhQJvNjQsSGzuR+AMcnHPv8YLiwbT5mSJPP3QrC+0esEg5jYZBABPbnvQanY6hHLu2FjtxnKOvf/coz29qr3iY4FkecN51sIztDeszIF4PDd+x4qesLaOGMHYkZ2qZCAFGQOSaza96qttT1SKFHLWdlvuZGRWYSyxfT9IPoTkj5PbPFBomgWU8Ue2edp5CWJZgoHJPACqMDHtzipM15rG+jmjWSJ1eNwCjKcgg/FdGm6vBcq5gkEgRijEZwHHcHI7j3oKH1bIl3r2m2vDC2WW4kHtuO3Zn7jYD+taYKynozTEOv3kqOZTDCi3EnOGuJT6gOTgALgAdtuK1agUpSgUpSgUpSgUpSgUpSgUpSgUpSgUpSgUpSgUpQ0EfqmtQWzQrM4QzyCKLOcFyCQM+2cY598CvfVQ6xGnXNxa2V07LP5iXFuFDLuMZPG/GORuGM5/pVb6D6xupLzUku7hXhtnkWJQkYdisjL6QoBbgAfmy0Ej456XJPpjmNA7ROkh9ILBBncV+O4Jx7A1U+lOgrSe3hkjCXcY2Fikj211C5GT2OxyCeMhTgZy2a07UtUjudNmnt23JJbTNGcEceW3seQapnhtqUMX4YTDy5JNPidZi2FmSJ23h/bdH6cHvhjQRPiZbTSeRY/ibgs7zKgkdV3KiIQW2keeDuAGQW4b3+qO8Draa2u72BkCybIizFSwCKXJwcgbWyPfPA474tejwR6vAXYAS3E6XDkqrGO3t5SIFOR+8EYY7eqU/n0WMzxTdQvgF40hji28k5jmZBk9zmRR+g74zQZppOq61ptvviWRbSYCZCikxpv8AjI9A9XI7djngGvHP1drUCSkSTwRTuzt/l7VMjjLFGZcruwThSPetMu47e4vZoryfy9L0uK3jMZcqksjKRlgOX/ZMMcnjHuaz/wATesW1OeGCCIxW0WFt42GwsXwAxUcAYwFHsCfmg27wj06CLTIHiHqmUSzMTlmkbuSf0xV0qKtIIbG1VF4ihjCjaOTtGOB7sT/MmpKBiVBYYYgZHfB9x96D90pSgUpSgUpSgUpSgUpSgUpSgUpSgUpSgUpSgVA9W6tbwxGOa6/DNKkvluv1/wCWoLFOOWAYY9/ip6s78Y+kZdStkFvtNxA+8IxA3I64IHwTtBGf4TQWLp6eyv4be6jAn8sMsM0seJFZcI5G4ZBJHOO9VXTNP0qe71JtPci6ELRyLGpSNJMsd6nAy29Bkg+1e2LqR9J0u0N7BK8+BGywKpIZQT6jkKOB+tZ94ddXWax3EAdoby9e4JuCAmJCcwjI4VTvOMdmDexBoL7Ya/aqZrKPau+3mudn8PnRLLhfbHrkOPbA9jWNW/U06aQ0E4WSOTfFZEj/ADI1Uo0uGHPl52DHuc+y8R3VMnlRWcJbNzFE3nOrHIWVsxxE9/QmRj23Y7Co7Tbaa9ktrSFR5mWjTJ4O9y5J+AMnOPYUG2+Bmp28OnO0kmCJCZnbO2MEhI1LHgdsgDsDk4zzJXmnSQnUZgu8vPaEgM2GVZBIdwAOBsdQTgnGf1o3U1rew3I0Wx8ua32QuYsKpYqQ7l2yDliOefpxWpaNot9C6XE86STSuPxYHphihWNuIgffcI8k8kD7CgjtN6Ft7h/PkSTEoXz1mUI0zIxbO0E7EdmLEH1EYUgDIOeeMU9pDrNq6qytGYGugFAXajqyleeTtBHYdh+mwjWp5b2FLYRy2XlyG4lRlYrJn0Lw3HbPbnP2rD/E/ra1ury1mhtis9rLIJxMqjzBE8ZQEqSSMrIMHtmg3ok3MyjBEUO13DdzMQCq/HoB3H/UU+DU0KwjoXxUit7aZrl2e5kkLBDnDO7Ek5+mNBuGT39gPSM690nr0d7B50bBl3um4DAYxnaSB7AkEj7EUE1SuM1zQKUpQKUpQKUpQKUpQKUpQKUpQKUpQKUpQKq/X2lSy2/mW0zQ3cZDQMrsgkIIPlNgjcrkAYPGcVaK8upw74nTYkm4EbJeEb7Hg4H6GgylrqW9ufxQlc6VJAkzjzNwt7i2w+0qT6CSpUgYDA818/E1Y+vbCK1vZobfeiAjdG55jYjJTIJDgex+DVboOWYk5Pc961LwU0sqLm+8xYzB5axF8Ydmyzpk/SWAVcjn1Vllbj4GTWVxaSWEwDyNK1w0bA4Ij8rafvyP6UEeNlvq1vq142La6V5omgbzAkojx5bHAzxx7ZP5Grro3ibYatN+BEE4WdHVjJsUdu3ockZGec1F+OElrDbrGzNtkR1hghWPYkytvEp5BX6mXgc5NUHozry1sbR//DQ6hGGFtPtHqEh53++Vzx3yOOPcNb8M+j4dJa6Aull86VI1GNpUxB2Cnn1PiQ5x8ViHi1YrDqt0qY2s4kwPYyAM3/Yk/rUv0P4mizheG5haffK8yzB/8xJJFwWwe5zk9weTzWe3Mm5mPySRyTxnjvz/ADoOsV9PeHX4TTtHScyMsMi+e5mZchmABUYwO68D3zXzCK3fw+uxqzW6vsWCyYGC3BwwMaqBJIRjP1AKAP48njkNO6V894zPcBkknw4iJJEKfuJj+LByx9yfsAJyuK5oFKUoFKUoFKUoFKUoFKUoFKUoFKUoFKUoFZ54hdG3d5Ksy6i1tFEDtCK+VyMMfQQXJ49+BxjmtDrig+auofCK6jTzLV5bs5PmboPJP5jdIWc/pWc3drJExSVGjcfUsilWGfkHkV9t4rP+s/DhNTuFkm8uFF4LQgtPKAOAzHCoB9gxPyKD5er2aVqc1tKJYJGjlXO1l7jcMH+hr6F1fwP06SPbA0kEn/sJaX+algP5Yqi6r4FX8fME0Mw++6Nv5HI/rQZXLKzEliWJySWJJOTn3+5r8VPaz0bqFqQJ7WVdzBVIXcpYnAAK5GSSMDuamtO8J9XmTeLfYOfTKwRuM+x59v7UFHpUj/gV1+I/DeRJ+Izjytp3579vjHOe1Sui9A6ndPtjtJVxwWmUxKP1bHx7ZoK1itQ8MOhtTLpdwTR2zDG0Tbt0i5yRtAztOBn7GtI8M+morK2FpfQw/iXkkYb1V1lHttYjDEKO3cfFWu+6RtJVClNqr9AXlV/2q2VX9AKDoivNVTHmWlvKPc29wyH/AIyR4/7VL6ZfNKDuglhI9pdnP5FGYGu2xtjGu0yNJ9325/L0gCvRig5pSlApSlApSlApSlApSlApSlApSlApSlApSlApSlApSlB4NR01ZmiLMdsbeZsGNrOv0Fvf0nJH3wfavcBSlB5n0+IyrMUXzlVkV8DcEYgkZ+MqK9OKUoOi9so5l2SoHXg4YZ5ByD9iDyD3FdyLgAfHzzSlB+qUpQKUpQKUpQKUpQKUpQf/2Q=="/>
          <p:cNvSpPr>
            <a:spLocks noChangeAspect="1" noChangeArrowheads="1"/>
          </p:cNvSpPr>
          <p:nvPr/>
        </p:nvSpPr>
        <p:spPr bwMode="auto">
          <a:xfrm>
            <a:off x="155575" y="-1050925"/>
            <a:ext cx="2857500" cy="2200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ESEhQUEhIWFRIWFxQXEhcSFhYXFxcXFBcYGBsfHx8cHSogGR4lHhQYITItJiorLi8vHB81ODMsNyovLisBCgoKBQUFDgUFDisZExkrKysrKysrKysrKysrKysrKysrKysrKysrKysrKysrKysrKysrKysrKysrKysrKysrK//AABEIALgA8AMBIgACEQEDEQH/xAAcAAEAAwADAQEAAAAAAAAAAAAABQYHAQMECAL/xAA4EAACAQMDAgUCAwYGAwEAAAABAgMABBEFEiEGMQcTIkFRMmEUcYEzQlKRobEVI2JykqIkU9GC/8QAFAEBAAAAAAAAAAAAAAAAAAAAAP/EABQRAQAAAAAAAAAAAAAAAAAAAAD/2gAMAwEAAhEDEQA/ANxpSlApSlApSlApSlApSlApUfr2qpaW8txICUiUuwXGSB8Z96qfSfinZ6hci2hjmVyrMDIqBcKMnsxP9KC+UpSgVH2muW0s0kEc6NNF+0jVhuX8xXX1BeyRxEQqHuHysCngFyO7H2VfqP2H3rGL7wxksb/T5jdPIJrhVuJFyjiU5c4IOdr+ofP86De6VwK5oFKUoFKUoFKUoFKUoFKUoFKUoFKUoFKUoFKUoFKUoFKVCdX9Sw6dbNPMGYAhVVBks7dh9s/JoPB1mEuXt9PY5E7GSYA4PkQYZv0ZiifkW+KhuttAhstPeS1JSS22z24Zi20xMCdu452lWKkZxg4r9dDaXdefNqeoSIrTxosUYyohizuAJcDHt/WuOt4vxMjp3jlhgtrdlIIJu5yZyD2LLHAjY+Bmgv0Em5Q3bIB/mM1V9f6yMNwtrBB507cAyOIYQ+A2wyEHMm07toBOKteKpOiWZlbVWhIWZrrajSgvGrxQxhWC9sqSe3uB8UFl0mykX1zuHnYeooCEQd9qA8hc/PJPf2AqXWOrefc2lrFyReQEsPm3Jlm/RR5ak/MmPY133vU11ZhIr+I5lxHDc2YLq8pGACjDMbsTxyyk/HapLpjppYX8+RQJtnlxoDuEMWdxUE8s7Mdzt3Y/lQWUVzSvxJIqjLEAfJOKD90qEu+q7RN22XzSv1LbI87D8xEDj9cV5em+ubG+kaKCU+anLRyI0b4HcgMATj3oLLSlKBSlKBSlKBSlKBSlKBSlKBSlKBSlKBSlKBVY8QtGmubXNtK0dzAxmgwAQzojAAgg5yGOPg4PtVnrg0GfWWsx6l/hkjRxvbzLceYJVDEXCKoAGeOMSH74+xrul0C3TWbUxQRxhLa4lby1C7n3RxqTjg7Qx/5H5qC8JdGHk3YkZwttfSCAZ4jEBy2B2G7cyn3I4qZ1bUL6Sa1vrewlMcS3SSRyMkcskMvklWVScg5jJCtg8dsmgtPVWtpZW0k7YO0AIGYKGdjhQWJwoJI5PA5qO6du1toI4pS8k5HmTvBDLInmTHzGO5FKjJb57Yrxa7qlpeWEV6AZrWJ0uHRRkkRZyCvypOSP9NeXVryS5tSJbOO4MSo1xDc7o+WAO9WXfGRjkDuPtQT3WBR7Jnxu2tDJHkEetJUZeDznIFWGs4t+l44JbHKyW8csr+bbC4eaNpI1M0X19gDExwuM8ZyBWj0H4llVVLMQFAJYscAAdySewqlafcrqV6xkiDWsEatAJRwzTEgSFSPUSqNtzjapz3fiCl6jOpas1hKBHZQs4KsSPxUkZI2k4wVBUnZ77WznsJTqfpXU3njurW8QTRuRGjRBE8l/3XI5k244z8nGM0F6s7SOJdsSKi5J2ooUZP2FVDVNEjk1q0nRQJIoJ2uGGM4JRId33JM2Psp+K8+ja1rd0WQQWkSoxRrnfJLGzKdreXHlWOCCPUcZHvVv0nTFgU+ppJHO6WSTBd27ZOBgAdgAAAO1B76UpQKUpQKUpQKUpQKUpQKUpQKUpQKUpQKUpQK6rmdUVndgqKCzMxwAAMkn7Cu2um8hDxujfSysrfkwIP8Aegx3U2bTrz/F7GX8Rplw/wD5ixEkIScM4A74IJz3ByPetkglV1VlIZWAZSOQQRkEVmPQXTU6aTD+HlWRJ4vMktrtAYmMqjcqugDRg44zuxnODXd4U9RgpPp53LPasRClwQr+VnhWI7lD6SR3G0+9B7YrZNLuZllwNMvWLZb9nbzvw6MeyRyA8E8AjHGRUz0PcvJAFeFgiKqrMxQi42Fo9wAJONsaHJAzuGK82paZeGORpHkmDDBt4TCcqe4zKoT/AKg/eo+GGWytle3la1h3BRb38YmWPc2MqUdXVe5xuOPgYxQe3xLvhbRWtwfphu4Gcn2V90bH/jIas2qajHbwyTStiONC7H7KM/zPYV5prN5rcx3UUMpYYdRu8th/+gSP6/nVE1npPWGVEWaKaCAbraMsQd6MDH5pZT5+0DHJUE4J55oJd+mQNOdpIybpofMdVJG24LSTbhjkOskz8jmoS16r1yBLa3uLW3e7uMLCTI4YAKCzyxquMJkbsMuTwKvek6q5g8y7UQMDtbzPQM9s+onAJ7cn8zUZL5R1hWYrlLFihJGBvnwT/JaCb0DS1tbeKBCWEaBdzfUxHdj9ycn9akN1Vi56iNxMltZlvWsjNdCMvCgjKghWPokfLAcEge+e1UDxH0G4sliktb65EruRPNcSSNv3AbR6F2KFw5OE9+/FBrepanFAheVwq+2ckk/AA5Y/YDNeG16t0+RQyXkBBAIzKinntwxBFYt0V4iW9gGFyxvbjcQkqKcorH1DzZSCUJAPAGMHv7X+fxE0aONIoWW4YKFjjjXIwowAXkAUDjuTQXm11KCT9nNG/wDsdW/sa9dZp0B0tFLcz6lNaLE7uv4RdpUIqoAzhSB9bZwWAOB2Ga0ugUpSgUpSgUpSgUpSgUpSgUpSgUpSgVXuvNZFrZSsOZXHlW6D6nml9KAD3OTn9KsJrLpS9zq85Z1LWrCO380ny7fekZ8zYQBJI25wBu9gTgdw0Dp7T/w1rBB/6oo0OPlVAP8AXNYT4kvLbdRRy2ke+ciF1QDO9iCpB/NR39q2a+udR7W0ETBeN91I0bSEdyFRCADzycfljFfP3V07zayx1OJ4MmNTHGxb0cAbWAyynk5Az7d6D6M0S9naASXkaQScl1EgdVH3btwOK/eq2ccgDPH5qqG9Pf6hjIHuccD8zjvVS0TTRfW0iRrLaWm9TbASK7bo8nd3Oxd2xtpJyV57kGb0PqVWkFpcjyr1V9SkYSTGfVET9SkDOO65weaCF17q+bTmjkZGutOl4WWLJlgb+F/41+M4YYIJJq32l8l1biW2lG2RcxyBc9+xwf7VVOuLmTTj+MjBNq5C30YAbaTwk6g8bgeGH7wx8ZqIF9Lbqt3ppU2xeN9QtVBdVjc5ae3AwQGXccDgnuNwYUEpZdcTQuYdUtHgHA/ErG/4ZiVBOSc+WMnHJI471GdSdJQT35lS3Sbyo4GeD9x43dwwGDtD49YBxnauO5rSonSVAylXjdQQRhlZWGQfgg106ZpkVupSJdqZyB7KPYD/AEgcAew47AUH4u5YLWEyOFjihQ8qvCIMZAAHb0jgfArOtT6jh1uaGzswXjIWW5m9SmGIkh4z8M4AXvxuPxXh8dL+9bybOFkCzuFSKNyZp84+obAI0DcfVzk57cXzoDo+HTLYRJhpGw08nu74/oo7Af8A2gmoNJt0AVII1UdgqKB/au0WMQOREgP2Rf8A5XopQBSlKBSlKBSlKBSlKBSlKBSlKBSlKBSlKBVG6k6fEV6t+qkxkKLtVUsy+WyssigfdAHwCSo47Vea4NBGaVeTS2yyMkYlZSQI5A8TH90q4HKNwc4zg9qp2q+GP4+RZtRvHklUYQW8ccKoM5wvBYgHtuJNSdy8OmXTSvLstJ0CiMklVnWTICL7bxKxwP4TVrN1Hv8AL3r5hXcEyN23OM474zQVmHp82cSRxahNDHkKgaO2ZdzdskxZyfueTXh1LSrm5LAvFcNbyAI+1ra4jkAVtySKWXsw42gHkHirvPCrqVdQykYYMAQR9waguibcC3Mm8O07tKxH+rAQfmqKgP5UFZfqtZraWG8glkjMeJzFGPNVGHpZos+pTyQ8e9CVP09qqnhtq0A1L8LbSbrWRDLbN9JicftE2nnY4GSp9wCMVtE1hE0iSNGpkjDBHx6lDfUAfg4HHbgVm/W2hWNhdQ6kI/LKt/miNWKtnuy7folUZbn0sAwPNBeLfRWgYm1k2RsSWhcbosnuU5zGT7gHb9s81JXIkKHYVWTHpLAsoP5ZBP8AMV3Iciuq8aQIfLCmTHp3khc/fAzj8qDK9S0aaDXLK5uHE3mN5EZcqsjHy3YuqINqonC88ndk+1a3WO9X2ZsNX029u7qSZHklQ5UBYfQoXYqjsS7Z7ngdzWwig5pSlApSlApSlApSlApSlApSlApSlApSlApSlApSlBEdS9O299EI51JCsHjZWKsjrnDKR2IyazvWLOZLsJqFwsUgAfTdRjjRHZ03AxTezEhgdoADYOO+BrdRnUGixXkLQy5AOCrLw0bryrqfZlPINB5X1uZiohs5nU95H2QoOODtdhIf0WqRqOqto11HIZ42sp2jjmtgyh7baoRXQZJdQBhvft34xDa11Pe2dxHDdzAeXtRI7hpBBcrhQJvNjQsSGzuR+AMcnHPv8YLiwbT5mSJPP3QrC+0esEg5jYZBABPbnvQanY6hHLu2FjtxnKOvf/coz29qr3iY4FkecN51sIztDeszIF4PDd+x4qesLaOGMHYkZ2qZCAFGQOSaza96qttT1SKFHLWdlvuZGRWYSyxfT9IPoTkj5PbPFBomgWU8Ue2edp5CWJZgoHJPACqMDHtzipM15rG+jmjWSJ1eNwCjKcgg/FdGm6vBcq5gkEgRijEZwHHcHI7j3oKH1bIl3r2m2vDC2WW4kHtuO3Zn7jYD+taYKynozTEOv3kqOZTDCi3EnOGuJT6gOTgALgAdtuK1agUpSgUpSgUpSgUpSgUpSgUpSgUpSgUpSgUpSgUpQ0EfqmtQWzQrM4QzyCKLOcFyCQM+2cY598CvfVQ6xGnXNxa2V07LP5iXFuFDLuMZPG/GORuGM5/pVb6D6xupLzUku7hXhtnkWJQkYdisjL6QoBbgAfmy0Ej456XJPpjmNA7ROkh9ILBBncV+O4Jx7A1U+lOgrSe3hkjCXcY2Fikj211C5GT2OxyCeMhTgZy2a07UtUjudNmnt23JJbTNGcEceW3seQapnhtqUMX4YTDy5JNPidZi2FmSJ23h/bdH6cHvhjQRPiZbTSeRY/ibgs7zKgkdV3KiIQW2keeDuAGQW4b3+qO8Draa2u72BkCybIizFSwCKXJwcgbWyPfPA474tejwR6vAXYAS3E6XDkqrGO3t5SIFOR+8EYY7eqU/n0WMzxTdQvgF40hji28k5jmZBk9zmRR+g74zQZppOq61ptvviWRbSYCZCikxpv8AjI9A9XI7djngGvHP1drUCSkSTwRTuzt/l7VMjjLFGZcruwThSPetMu47e4vZoryfy9L0uK3jMZcqksjKRlgOX/ZMMcnjHuaz/wATesW1OeGCCIxW0WFt42GwsXwAxUcAYwFHsCfmg27wj06CLTIHiHqmUSzMTlmkbuSf0xV0qKtIIbG1VF4ihjCjaOTtGOB7sT/MmpKBiVBYYYgZHfB9x96D90pSgUpSgUpSgUpSgUpSgUpSgUpSgUpSgUpSgVA9W6tbwxGOa6/DNKkvluv1/wCWoLFOOWAYY9/ip6s78Y+kZdStkFvtNxA+8IxA3I64IHwTtBGf4TQWLp6eyv4be6jAn8sMsM0seJFZcI5G4ZBJHOO9VXTNP0qe71JtPci6ELRyLGpSNJMsd6nAy29Bkg+1e2LqR9J0u0N7BK8+BGywKpIZQT6jkKOB+tZ94ddXWax3EAdoby9e4JuCAmJCcwjI4VTvOMdmDexBoL7Ya/aqZrKPau+3mudn8PnRLLhfbHrkOPbA9jWNW/U06aQ0E4WSOTfFZEj/ADI1Uo0uGHPl52DHuc+y8R3VMnlRWcJbNzFE3nOrHIWVsxxE9/QmRj23Y7Co7Tbaa9ktrSFR5mWjTJ4O9y5J+AMnOPYUG2+Bmp28OnO0kmCJCZnbO2MEhI1LHgdsgDsDk4zzJXmnSQnUZgu8vPaEgM2GVZBIdwAOBsdQTgnGf1o3U1rew3I0Wx8ua32QuYsKpYqQ7l2yDliOefpxWpaNot9C6XE86STSuPxYHphihWNuIgffcI8k8kD7CgjtN6Ft7h/PkSTEoXz1mUI0zIxbO0E7EdmLEH1EYUgDIOeeMU9pDrNq6qytGYGugFAXajqyleeTtBHYdh+mwjWp5b2FLYRy2XlyG4lRlYrJn0Lw3HbPbnP2rD/E/ra1ury1mhtis9rLIJxMqjzBE8ZQEqSSMrIMHtmg3ok3MyjBEUO13DdzMQCq/HoB3H/UU+DU0KwjoXxUit7aZrl2e5kkLBDnDO7Ek5+mNBuGT39gPSM690nr0d7B50bBl3um4DAYxnaSB7AkEj7EUE1SuM1zQKUpQKUpQKUpQKUpQKUpQKUpQKUpQKUpQKq/X2lSy2/mW0zQ3cZDQMrsgkIIPlNgjcrkAYPGcVaK8upw74nTYkm4EbJeEb7Hg4H6GgylrqW9ufxQlc6VJAkzjzNwt7i2w+0qT6CSpUgYDA818/E1Y+vbCK1vZobfeiAjdG55jYjJTIJDgex+DVboOWYk5Pc961LwU0sqLm+8xYzB5axF8Ydmyzpk/SWAVcjn1Vllbj4GTWVxaSWEwDyNK1w0bA4Ij8rafvyP6UEeNlvq1vq142La6V5omgbzAkojx5bHAzxx7ZP5Grro3ibYatN+BEE4WdHVjJsUdu3ockZGec1F+OElrDbrGzNtkR1hghWPYkytvEp5BX6mXgc5NUHozry1sbR//DQ6hGGFtPtHqEh53++Vzx3yOOPcNb8M+j4dJa6Aull86VI1GNpUxB2Cnn1PiQ5x8ViHi1YrDqt0qY2s4kwPYyAM3/Yk/rUv0P4mizheG5haffK8yzB/8xJJFwWwe5zk9weTzWe3Mm5mPySRyTxnjvz/ADoOsV9PeHX4TTtHScyMsMi+e5mZchmABUYwO68D3zXzCK3fw+uxqzW6vsWCyYGC3BwwMaqBJIRjP1AKAP48njkNO6V894zPcBkknw4iJJEKfuJj+LByx9yfsAJyuK5oFKUoFKUoFKUoFKUoFKUoFKUoFKUoFKUoFZ54hdG3d5Ksy6i1tFEDtCK+VyMMfQQXJ49+BxjmtDrig+auofCK6jTzLV5bs5PmboPJP5jdIWc/pWc3drJExSVGjcfUsilWGfkHkV9t4rP+s/DhNTuFkm8uFF4LQgtPKAOAzHCoB9gxPyKD5er2aVqc1tKJYJGjlXO1l7jcMH+hr6F1fwP06SPbA0kEn/sJaX+algP5Yqi6r4FX8fME0Mw++6Nv5HI/rQZXLKzEliWJySWJJOTn3+5r8VPaz0bqFqQJ7WVdzBVIXcpYnAAK5GSSMDuamtO8J9XmTeLfYOfTKwRuM+x59v7UFHpUj/gV1+I/DeRJ+Izjytp3579vjHOe1Sui9A6ndPtjtJVxwWmUxKP1bHx7ZoK1itQ8MOhtTLpdwTR2zDG0Tbt0i5yRtAztOBn7GtI8M+morK2FpfQw/iXkkYb1V1lHttYjDEKO3cfFWu+6RtJVClNqr9AXlV/2q2VX9AKDoivNVTHmWlvKPc29wyH/AIyR4/7VL6ZfNKDuglhI9pdnP5FGYGu2xtjGu0yNJ9325/L0gCvRig5pSlApSlApSlApSlApSlApSlApSlApSlApSlApSlApSlB4NR01ZmiLMdsbeZsGNrOv0Fvf0nJH3wfavcBSlB5n0+IyrMUXzlVkV8DcEYgkZ+MqK9OKUoOi9so5l2SoHXg4YZ5ByD9iDyD3FdyLgAfHzzSlB+qUpQKUpQKUpQKUpQKUpQf/2Q=="/>
          <p:cNvSpPr>
            <a:spLocks noChangeAspect="1" noChangeArrowheads="1"/>
          </p:cNvSpPr>
          <p:nvPr/>
        </p:nvSpPr>
        <p:spPr bwMode="auto">
          <a:xfrm>
            <a:off x="307975" y="-898525"/>
            <a:ext cx="2857500" cy="2200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8" descr="https://encrypted-tbn0.gstatic.com/images?q=tbn:ANd9GcTDW0AvDilscNQHj_m7wGWgS1ABe7qSkMqoaFRwwlHS0cNgwA522Q"/>
          <p:cNvSpPr>
            <a:spLocks noChangeAspect="1" noChangeArrowheads="1"/>
          </p:cNvSpPr>
          <p:nvPr/>
        </p:nvSpPr>
        <p:spPr bwMode="auto">
          <a:xfrm>
            <a:off x="155575" y="-1790700"/>
            <a:ext cx="2590800" cy="3743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0" descr="https://encrypted-tbn0.gstatic.com/images?q=tbn:ANd9GcStA3tnw-uI66w8GDtMfLAW5oWNUpwaulzfGpeWdtY6x9YYRc1a"/>
          <p:cNvSpPr>
            <a:spLocks noChangeAspect="1" noChangeArrowheads="1"/>
          </p:cNvSpPr>
          <p:nvPr/>
        </p:nvSpPr>
        <p:spPr bwMode="auto">
          <a:xfrm>
            <a:off x="155575" y="-914400"/>
            <a:ext cx="1114425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914400"/>
            <a:ext cx="53911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1888218"/>
            <a:ext cx="5696249" cy="32171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5177135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Preparing for the Apocalypse </a:t>
            </a:r>
            <a:endParaRPr lang="en-US" sz="2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503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SENSITIVITY ANALYSIS</a:t>
            </a:r>
            <a:endParaRPr lang="en-US" sz="2400" dirty="0">
              <a:latin typeface="Calibri" panose="020F050202020403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479501"/>
              </p:ext>
            </p:extLst>
          </p:nvPr>
        </p:nvGraphicFramePr>
        <p:xfrm>
          <a:off x="1828800" y="2514600"/>
          <a:ext cx="4419600" cy="3657600"/>
        </p:xfrm>
        <a:graphic>
          <a:graphicData uri="http://schemas.openxmlformats.org/drawingml/2006/table">
            <a:tbl>
              <a:tblPr/>
              <a:tblGrid>
                <a:gridCol w="1104900"/>
                <a:gridCol w="1104900"/>
                <a:gridCol w="1104900"/>
                <a:gridCol w="1104900"/>
              </a:tblGrid>
              <a:tr h="365760"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Blood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Nonhuman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Air</a:t>
                      </a:r>
                      <a:endParaRPr lang="en-US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Pacific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94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7E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696B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Mountain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C5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CA7E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NW Central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3C7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ACE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D58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 Central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SW Central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E7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B84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Central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A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583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Atlantic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D57F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Atlantic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BF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AA7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England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7D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81400" y="22860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Transmission Method</a:t>
            </a:r>
            <a:endParaRPr lang="en-US" sz="1600" i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21677" y="4326523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Starting Region</a:t>
            </a:r>
            <a:endParaRPr lang="en-US" sz="1600" i="1" dirty="0">
              <a:latin typeface="Calibri" panose="020F0502020204030204" pitchFamily="34" charset="0"/>
            </a:endParaRP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2819400" y="1752600"/>
            <a:ext cx="35052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u="sng" dirty="0" smtClean="0">
                <a:latin typeface="Calibri" panose="020F0502020204030204" pitchFamily="34" charset="0"/>
              </a:rPr>
              <a:t>Weeks Until Extinction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105400" y="2863644"/>
            <a:ext cx="1143000" cy="381000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971800" y="3244644"/>
            <a:ext cx="990600" cy="381000"/>
          </a:xfrm>
          <a:prstGeom prst="roundRect">
            <a:avLst/>
          </a:prstGeom>
          <a:noFill/>
          <a:ln w="3810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6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5800" y="1905000"/>
            <a:ext cx="3505200" cy="381000"/>
          </a:xfrm>
        </p:spPr>
        <p:txBody>
          <a:bodyPr>
            <a:normAutofit/>
          </a:bodyPr>
          <a:lstStyle/>
          <a:p>
            <a:r>
              <a:rPr lang="en-US" sz="1800" b="1" u="sng" dirty="0" smtClean="0">
                <a:latin typeface="Calibri" panose="020F0502020204030204" pitchFamily="34" charset="0"/>
              </a:rPr>
              <a:t>Worst Case</a:t>
            </a:r>
            <a:endParaRPr lang="en-US" sz="1800" b="1" u="sng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RESULTS</a:t>
            </a:r>
            <a:endParaRPr lang="en-US" sz="2400" dirty="0">
              <a:latin typeface="Calibri" panose="020F050202020403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729987"/>
              </p:ext>
            </p:extLst>
          </p:nvPr>
        </p:nvGraphicFramePr>
        <p:xfrm>
          <a:off x="4648200" y="2514601"/>
          <a:ext cx="44196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214521"/>
              </p:ext>
            </p:extLst>
          </p:nvPr>
        </p:nvGraphicFramePr>
        <p:xfrm>
          <a:off x="304800" y="2514600"/>
          <a:ext cx="44196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ontent Placeholder 1"/>
          <p:cNvSpPr txBox="1">
            <a:spLocks/>
          </p:cNvSpPr>
          <p:nvPr/>
        </p:nvSpPr>
        <p:spPr>
          <a:xfrm>
            <a:off x="5105400" y="1905990"/>
            <a:ext cx="35052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u="sng" dirty="0" smtClean="0">
                <a:latin typeface="Calibri" panose="020F0502020204030204" pitchFamily="34" charset="0"/>
              </a:rPr>
              <a:t>Best Case</a:t>
            </a:r>
            <a:endParaRPr lang="en-US" sz="1800" b="1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9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286548"/>
            <a:ext cx="8229600" cy="413647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Worst case scenario                                           Best Case Scenario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CRYSTAL BALL RESULTS</a:t>
            </a: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4" y="2700195"/>
            <a:ext cx="4433888" cy="3029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2488" y="2700195"/>
            <a:ext cx="4433888" cy="3029092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5729287"/>
            <a:ext cx="8229600" cy="413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panose="020F0502020204030204" pitchFamily="34" charset="0"/>
              </a:rPr>
              <a:t>Pacific, Air                                                     Mountain, Blood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92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31242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What is the optimal mix of medical and military intervention to minimize casualties?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QUESTION 2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33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478024"/>
            <a:ext cx="4343400" cy="4379976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Calibri" panose="020F0502020204030204" pitchFamily="34" charset="0"/>
              </a:rPr>
              <a:t>Total weekly budget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Military</a:t>
            </a:r>
          </a:p>
          <a:p>
            <a:pPr algn="l"/>
            <a:r>
              <a:rPr lang="en-US" sz="1400" dirty="0" smtClean="0">
                <a:latin typeface="Calibri" panose="020F0502020204030204" pitchFamily="34" charset="0"/>
              </a:rPr>
              <a:t>	-Zombies killed per $1M spent</a:t>
            </a:r>
          </a:p>
          <a:p>
            <a:pPr algn="l"/>
            <a:r>
              <a:rPr lang="en-US" sz="1400" dirty="0">
                <a:latin typeface="Calibri" panose="020F0502020204030204" pitchFamily="34" charset="0"/>
              </a:rPr>
              <a:t>	</a:t>
            </a:r>
            <a:r>
              <a:rPr lang="en-US" sz="1400" dirty="0" smtClean="0">
                <a:latin typeface="Calibri" panose="020F0502020204030204" pitchFamily="34" charset="0"/>
              </a:rPr>
              <a:t>-Weeks before military responds</a:t>
            </a:r>
          </a:p>
          <a:p>
            <a:pPr algn="l"/>
            <a:endParaRPr lang="en-US" sz="14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Research</a:t>
            </a:r>
          </a:p>
          <a:p>
            <a:pPr algn="l"/>
            <a:r>
              <a:rPr lang="en-US" sz="1400" dirty="0">
                <a:latin typeface="Calibri" panose="020F0502020204030204" pitchFamily="34" charset="0"/>
              </a:rPr>
              <a:t>	-Cost to develop vaccine</a:t>
            </a:r>
          </a:p>
          <a:p>
            <a:pPr algn="l"/>
            <a:r>
              <a:rPr lang="en-US" sz="1400" dirty="0">
                <a:latin typeface="Calibri" panose="020F0502020204030204" pitchFamily="34" charset="0"/>
              </a:rPr>
              <a:t>	-Weeks before research begins</a:t>
            </a:r>
          </a:p>
          <a:p>
            <a:pPr algn="l"/>
            <a:r>
              <a:rPr lang="en-US" sz="1400" dirty="0">
                <a:latin typeface="Calibri" panose="020F0502020204030204" pitchFamily="34" charset="0"/>
              </a:rPr>
              <a:t>	-Minimum weeks until vaccine </a:t>
            </a:r>
            <a:r>
              <a:rPr lang="en-US" sz="1400" dirty="0" smtClean="0">
                <a:latin typeface="Calibri" panose="020F0502020204030204" pitchFamily="34" charset="0"/>
              </a:rPr>
              <a:t>developed</a:t>
            </a:r>
          </a:p>
          <a:p>
            <a:pPr algn="l"/>
            <a:endParaRPr lang="en-US" sz="1800" dirty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Medical</a:t>
            </a:r>
          </a:p>
          <a:p>
            <a:pPr algn="l"/>
            <a:r>
              <a:rPr lang="en-US" sz="1400" dirty="0" smtClean="0">
                <a:latin typeface="Calibri" panose="020F0502020204030204" pitchFamily="34" charset="0"/>
              </a:rPr>
              <a:t>	-People vaccinated per $1M spent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ASSUMPTIONS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724400" y="2478024"/>
            <a:ext cx="1447800" cy="4379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 smtClean="0">
                <a:latin typeface="Calibri" panose="020F0502020204030204" pitchFamily="34" charset="0"/>
              </a:rPr>
              <a:t> $12,615M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9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9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100" dirty="0" smtClean="0">
              <a:latin typeface="Calibri" panose="020F0502020204030204" pitchFamily="34" charset="0"/>
            </a:endParaRP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.883</a:t>
            </a: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5</a:t>
            </a:r>
            <a:endParaRPr lang="en-US" sz="21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100" dirty="0" smtClean="0">
              <a:latin typeface="Calibri" panose="020F0502020204030204" pitchFamily="34" charset="0"/>
            </a:endParaRPr>
          </a:p>
          <a:p>
            <a:pPr algn="l"/>
            <a:endParaRPr lang="en-US" sz="2600" dirty="0" smtClean="0">
              <a:latin typeface="Calibri" panose="020F0502020204030204" pitchFamily="34" charset="0"/>
            </a:endParaRPr>
          </a:p>
          <a:p>
            <a:pPr algn="l"/>
            <a:r>
              <a:rPr lang="en-US" sz="1600" dirty="0">
                <a:latin typeface="Calibri" panose="020F0502020204030204" pitchFamily="34" charset="0"/>
              </a:rPr>
              <a:t>$1,000M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</a:rPr>
              <a:t>5</a:t>
            </a:r>
          </a:p>
          <a:p>
            <a:pPr algn="l"/>
            <a:r>
              <a:rPr lang="en-US" sz="1600" dirty="0">
                <a:latin typeface="Calibri" panose="020F0502020204030204" pitchFamily="34" charset="0"/>
              </a:rPr>
              <a:t>20</a:t>
            </a:r>
          </a:p>
          <a:p>
            <a:pPr algn="l"/>
            <a:endParaRPr lang="en-US" sz="1500" dirty="0" smtClean="0">
              <a:latin typeface="Calibri" panose="020F0502020204030204" pitchFamily="34" charset="0"/>
            </a:endParaRPr>
          </a:p>
          <a:p>
            <a:pPr algn="l"/>
            <a:endParaRPr lang="en-US" sz="1500" dirty="0">
              <a:latin typeface="Calibri" panose="020F0502020204030204" pitchFamily="34" charset="0"/>
            </a:endParaRPr>
          </a:p>
          <a:p>
            <a:pPr algn="l"/>
            <a:endParaRPr lang="en-US" sz="1500" dirty="0">
              <a:latin typeface="Calibri" panose="020F0502020204030204" pitchFamily="34" charset="0"/>
            </a:endParaRPr>
          </a:p>
          <a:p>
            <a:pPr algn="l"/>
            <a:r>
              <a:rPr lang="en-US" sz="1600" dirty="0" smtClean="0">
                <a:latin typeface="Calibri" panose="020F0502020204030204" pitchFamily="34" charset="0"/>
              </a:rPr>
              <a:t>100,000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2713" r="89922" b="67614"/>
          <a:stretch/>
        </p:blipFill>
        <p:spPr>
          <a:xfrm>
            <a:off x="5742990" y="2924175"/>
            <a:ext cx="3096210" cy="3324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6764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Using worst case scenario from Sensitivity Analysis</a:t>
            </a:r>
          </a:p>
          <a:p>
            <a:pPr algn="ctr"/>
            <a:r>
              <a:rPr lang="en-US" dirty="0" smtClean="0">
                <a:latin typeface="Calibri" panose="020F0502020204030204" pitchFamily="34" charset="0"/>
              </a:rPr>
              <a:t>(Pacific region, Airborne)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6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4114800"/>
            <a:ext cx="8229600" cy="2243716"/>
          </a:xfrm>
        </p:spPr>
        <p:txBody>
          <a:bodyPr/>
          <a:lstStyle/>
          <a:p>
            <a:pPr algn="l"/>
            <a:r>
              <a:rPr lang="en-US" dirty="0" smtClean="0">
                <a:latin typeface="Calibri" panose="020F0502020204030204" pitchFamily="34" charset="0"/>
              </a:rPr>
              <a:t>Distribute funds between research, military and medical for each region in order to minimize total lives lost by end of simulation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Evolutionary solver – good solution, not optimal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Research is remainder of budget after military and medical application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</a:rPr>
              <a:t>200 decision variable constraint – final week’s distribution will reflect distribution for remaining weeks of the simulation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</a:rPr>
              <a:t>METHODOLOGY</a:t>
            </a: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3068" r="45938" b="66477"/>
          <a:stretch/>
        </p:blipFill>
        <p:spPr>
          <a:xfrm>
            <a:off x="76200" y="1979482"/>
            <a:ext cx="8991600" cy="187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26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229600" cy="4953000"/>
          </a:xfrm>
        </p:spPr>
        <p:txBody>
          <a:bodyPr>
            <a:no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1400" b="1" u="sng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en-US" sz="1400" b="1" u="sng" dirty="0" smtClean="0">
                <a:solidFill>
                  <a:srgbClr val="FFFFFF"/>
                </a:solidFill>
                <a:latin typeface="Calibri"/>
                <a:cs typeface="Calibri"/>
              </a:rPr>
              <a:t>ecision variables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: total military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spend and medical spend in each 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region</a:t>
            </a:r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400" b="1" u="sng" dirty="0" smtClean="0">
                <a:solidFill>
                  <a:srgbClr val="FFFFFF"/>
                </a:solidFill>
                <a:latin typeface="Calibri"/>
                <a:cs typeface="Calibri"/>
              </a:rPr>
              <a:t>Objective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: </a:t>
            </a:r>
          </a:p>
          <a:p>
            <a:pPr algn="l"/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Minimize Z=           = </a:t>
            </a:r>
            <a:r>
              <a:rPr lang="en-US" sz="1400" dirty="0" smtClean="0">
                <a:solidFill>
                  <a:srgbClr val="FFFF00"/>
                </a:solidFill>
                <a:latin typeface="Calibri"/>
                <a:cs typeface="Calibri"/>
              </a:rPr>
              <a:t>                   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=  total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number of people killed and infected across all regions </a:t>
            </a:r>
          </a:p>
          <a:p>
            <a:pPr algn="l"/>
            <a:r>
              <a:rPr lang="en-US" sz="1400" i="1" dirty="0" smtClean="0">
                <a:solidFill>
                  <a:srgbClr val="FFFFFF"/>
                </a:solidFill>
                <a:latin typeface="Calibri"/>
                <a:cs typeface="Calibri"/>
              </a:rPr>
              <a:t>	</a:t>
            </a:r>
          </a:p>
          <a:p>
            <a:pPr algn="l"/>
            <a:r>
              <a:rPr lang="en-US" sz="1400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i="1" dirty="0" smtClean="0">
                <a:solidFill>
                  <a:srgbClr val="FFFFFF"/>
                </a:solidFill>
                <a:latin typeface="Calibri"/>
                <a:cs typeface="Calibri"/>
              </a:rPr>
              <a:t>Where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,</a:t>
            </a:r>
          </a:p>
          <a:p>
            <a:pPr algn="l"/>
            <a:r>
              <a:rPr lang="en-US" sz="1400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i="1" dirty="0" smtClean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lang="en-US" sz="1400" baseline="-2500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number of 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human dead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in each region </a:t>
            </a:r>
            <a:r>
              <a:rPr lang="en-US" sz="1400" i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lang="en-US" sz="1400" dirty="0" smtClean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i="1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lang="en-US" sz="1400" baseline="-2500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number of infected in each region </a:t>
            </a:r>
            <a:r>
              <a:rPr lang="en-US" sz="1400" i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lang="en-US" sz="1400" i="1" dirty="0" smtClean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i="1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i="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lang="en-US" sz="1400" baseline="-2500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number of 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infected killed in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each region </a:t>
            </a:r>
            <a:r>
              <a:rPr lang="en-US" sz="1400" i="1" dirty="0" err="1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lang="en-US" sz="1400" dirty="0" smtClean="0">
              <a:solidFill>
                <a:srgbClr val="FFFFFF"/>
              </a:solidFill>
              <a:latin typeface="Calibri"/>
              <a:cs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 </a:t>
            </a:r>
            <a:r>
              <a:rPr lang="en-US" sz="1400" u="sng" dirty="0" smtClean="0">
                <a:solidFill>
                  <a:srgbClr val="FFFFFF"/>
                </a:solidFill>
                <a:latin typeface="Calibri"/>
                <a:cs typeface="Calibri"/>
              </a:rPr>
              <a:t>Constraints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 (for each week): </a:t>
            </a:r>
          </a:p>
          <a:p>
            <a:pPr algn="l"/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			</a:t>
            </a:r>
            <a:r>
              <a:rPr lang="en-US" sz="1400" i="1" dirty="0" smtClean="0">
                <a:solidFill>
                  <a:srgbClr val="FFFFFF"/>
                </a:solidFill>
                <a:latin typeface="Calibri"/>
                <a:cs typeface="Calibri"/>
              </a:rPr>
              <a:t>Where,</a:t>
            </a:r>
            <a:endParaRPr lang="en-US" sz="1400" i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1)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		B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total 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US budget</a:t>
            </a:r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				R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research spend </a:t>
            </a: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				X</a:t>
            </a:r>
            <a:r>
              <a:rPr lang="en-US" sz="1400" baseline="-2500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medical spend in region </a:t>
            </a:r>
            <a:r>
              <a:rPr lang="en-US" sz="1400" i="1" dirty="0" err="1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				Y</a:t>
            </a:r>
            <a:r>
              <a:rPr lang="en-US" sz="1400" baseline="-25000" dirty="0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= military spend in region </a:t>
            </a:r>
            <a:r>
              <a:rPr lang="en-US" sz="1400" i="1" dirty="0" err="1" smtClean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 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2) Non-negativity constraint for all variables</a:t>
            </a:r>
          </a:p>
          <a:p>
            <a:pPr algn="l"/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	3)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nteger </a:t>
            </a:r>
            <a:r>
              <a:rPr lang="en-US" sz="1400" dirty="0">
                <a:solidFill>
                  <a:srgbClr val="FFFFFF"/>
                </a:solidFill>
                <a:latin typeface="Calibri"/>
                <a:cs typeface="Calibri"/>
              </a:rPr>
              <a:t>constraints for all </a:t>
            </a:r>
            <a:r>
              <a:rPr lang="en-US" sz="1400" dirty="0" smtClean="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/>
            <a:endParaRPr lang="en-US" sz="14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METHODOLOGY</a:t>
            </a:r>
            <a:endParaRPr lang="en-US" dirty="0">
              <a:latin typeface="Calibri"/>
              <a:cs typeface="Calibri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649211"/>
              </p:ext>
            </p:extLst>
          </p:nvPr>
        </p:nvGraphicFramePr>
        <p:xfrm>
          <a:off x="2438400" y="2300288"/>
          <a:ext cx="12160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4" imgW="1041120" imgH="431640" progId="Equation.3">
                  <p:embed/>
                </p:oleObj>
              </mc:Choice>
              <mc:Fallback>
                <p:oleObj name="Equation" r:id="rId4" imgW="10411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0" y="2300288"/>
                        <a:ext cx="1216025" cy="5032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085117"/>
              </p:ext>
            </p:extLst>
          </p:nvPr>
        </p:nvGraphicFramePr>
        <p:xfrm>
          <a:off x="2001837" y="4800600"/>
          <a:ext cx="1652588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Equation" r:id="rId6" imgW="1269720" imgH="660240" progId="Equation.3">
                  <p:embed/>
                </p:oleObj>
              </mc:Choice>
              <mc:Fallback>
                <p:oleObj name="Equation" r:id="rId6" imgW="126972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001837" y="4800600"/>
                        <a:ext cx="1652588" cy="6604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87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</a:rPr>
              <a:t>RESULTS</a:t>
            </a:r>
            <a:endParaRPr lang="en-US" sz="2400" dirty="0"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786238"/>
              </p:ext>
            </p:extLst>
          </p:nvPr>
        </p:nvGraphicFramePr>
        <p:xfrm>
          <a:off x="152401" y="1905000"/>
          <a:ext cx="8839194" cy="2012896"/>
        </p:xfrm>
        <a:graphic>
          <a:graphicData uri="http://schemas.openxmlformats.org/drawingml/2006/table">
            <a:tbl>
              <a:tblPr/>
              <a:tblGrid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  <a:gridCol w="420914"/>
              </a:tblGrid>
              <a:tr h="239707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Military Spend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Medical Spend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95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Pacific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Mountain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West North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North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West South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South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South Atlantic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Middle Atlantic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 England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 % of Total Budget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Pacific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Mountain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West North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North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West South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South Central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South Atlantic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Middle Atlantic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 England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 % of Total Budget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3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2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0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A0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5E9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9F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0D0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FC2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AB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5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4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7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D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0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C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DC6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C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F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C6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A0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E8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E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1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5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6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CF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CD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D4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D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DC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9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B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3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0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F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4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E9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7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E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B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7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3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4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26%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A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C4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CB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3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6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3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DE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A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0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6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6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1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D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5D6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8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CD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9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D0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151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CF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C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5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6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5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E9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535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B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C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C6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E6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9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8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F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F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6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9B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EA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23%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3962400"/>
            <a:ext cx="8229600" cy="2743200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Early stages: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</a:rPr>
              <a:t>-Prioritize military containment in pacific region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Mature stages:</a:t>
            </a:r>
          </a:p>
          <a:p>
            <a:pPr algn="l"/>
            <a:r>
              <a:rPr lang="en-US" dirty="0" smtClean="0">
                <a:latin typeface="Calibri" panose="020F0502020204030204" pitchFamily="34" charset="0"/>
              </a:rPr>
              <a:t>	-Split between military and medical; focus medical on</a:t>
            </a:r>
          </a:p>
          <a:p>
            <a:pPr algn="l"/>
            <a:r>
              <a:rPr lang="en-US" dirty="0">
                <a:latin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</a:rPr>
              <a:t>northeast region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40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52006"/>
            <a:ext cx="9144000" cy="5505994"/>
          </a:xfrm>
          <a:prstGeom prst="rect">
            <a:avLst/>
          </a:prstGeom>
          <a:blipFill dpi="0" rotWithShape="1">
            <a:blip r:embed="rId2">
              <a:alphaModFix amt="3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667" r="-6667" b="-66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Refine the base spread rates by using historical spread rate and variance data from multiple diseases</a:t>
            </a:r>
            <a:endParaRPr lang="en-US" sz="1800" dirty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Examine population density at more granular levels (e.g. state, city, etc.)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Account for migration of uninfected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Susceptibility of different demographics (e.g. age)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latin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Infrastructure (e.g. transportation, media, utilities)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 smtClean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Enhancing the model</a:t>
            </a:r>
          </a:p>
        </p:txBody>
      </p:sp>
    </p:spTree>
    <p:extLst>
      <p:ext uri="{BB962C8B-B14F-4D97-AF65-F5344CB8AC3E}">
        <p14:creationId xmlns:p14="http://schemas.microsoft.com/office/powerpoint/2010/main" val="30532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REAL WORLD APPLICATIONS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981200"/>
            <a:ext cx="71628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US" sz="2000" b="1" dirty="0">
                <a:latin typeface="Calibri"/>
                <a:cs typeface="Calibri"/>
              </a:rPr>
              <a:t>Defining a likely best-case and worst-case scenario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A </a:t>
            </a:r>
            <a:r>
              <a:rPr lang="en-US" dirty="0">
                <a:latin typeface="Calibri"/>
                <a:cs typeface="Calibri"/>
              </a:rPr>
              <a:t>CPG company examining different markets to launch a new product, based on concentration of customers with specific demographics and </a:t>
            </a:r>
            <a:r>
              <a:rPr lang="en-US" dirty="0" smtClean="0">
                <a:latin typeface="Calibri"/>
                <a:cs typeface="Calibri"/>
              </a:rPr>
              <a:t>psychographics</a:t>
            </a:r>
          </a:p>
          <a:p>
            <a:pPr marL="800100" lvl="1" indent="-342900">
              <a:buFont typeface="Arial"/>
              <a:buChar char="•"/>
            </a:pPr>
            <a:endParaRPr lang="en-US" sz="2000" dirty="0">
              <a:latin typeface="Calibri"/>
              <a:cs typeface="Calibri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000" b="1" dirty="0">
                <a:latin typeface="Calibri"/>
                <a:cs typeface="Calibri"/>
              </a:rPr>
              <a:t>Modeling network effects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An </a:t>
            </a:r>
            <a:r>
              <a:rPr lang="en-US" dirty="0">
                <a:latin typeface="Calibri"/>
                <a:cs typeface="Calibri"/>
              </a:rPr>
              <a:t>ad agency predicting the viral effects of a social media campaign using historical </a:t>
            </a:r>
            <a:r>
              <a:rPr lang="en-US" dirty="0" smtClean="0">
                <a:latin typeface="Calibri"/>
                <a:cs typeface="Calibri"/>
              </a:rPr>
              <a:t>data</a:t>
            </a:r>
          </a:p>
          <a:p>
            <a:pPr marL="800100" lvl="1" indent="-342900">
              <a:buFont typeface="Arial"/>
              <a:buChar char="•"/>
            </a:pPr>
            <a:endParaRPr lang="en-US" sz="2000" dirty="0">
              <a:latin typeface="Calibri"/>
              <a:cs typeface="Calibri"/>
            </a:endParaRPr>
          </a:p>
          <a:p>
            <a:pPr marL="342900" lvl="0" indent="-342900">
              <a:buFont typeface="Arial"/>
              <a:buChar char="•"/>
            </a:pPr>
            <a:r>
              <a:rPr lang="en-US" sz="2000" b="1" dirty="0">
                <a:latin typeface="Calibri"/>
                <a:cs typeface="Calibri"/>
              </a:rPr>
              <a:t>Resource allocation problem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NYC </a:t>
            </a:r>
            <a:r>
              <a:rPr lang="en-US" dirty="0">
                <a:latin typeface="Calibri"/>
                <a:cs typeface="Calibri"/>
              </a:rPr>
              <a:t>determining the necessary minimum number of police and medical professionals to have on-hand in the event of a disaster</a:t>
            </a:r>
          </a:p>
          <a:p>
            <a:endParaRPr lang="en-US" sz="20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730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4800600" cy="3276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Calibri"/>
                <a:cs typeface="Calibri"/>
              </a:rPr>
              <a:t>Why should we care about modeling a zombie apocalypse?</a:t>
            </a:r>
          </a:p>
          <a:p>
            <a:pPr algn="l"/>
            <a:endParaRPr lang="en-US" dirty="0" smtClean="0">
              <a:latin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/>
                <a:cs typeface="Calibri"/>
              </a:rPr>
              <a:t>Resource allocation in event of a real disease outbreak or epidemic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 smtClean="0">
              <a:latin typeface="Calibri"/>
              <a:cs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/>
                <a:cs typeface="Calibri"/>
              </a:rPr>
              <a:t>Predict disease spread and effect of quarantines, vaccines and other public health measures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(but </a:t>
            </a:r>
            <a:r>
              <a:rPr lang="en-US" sz="2400" dirty="0">
                <a:latin typeface="Calibri"/>
                <a:cs typeface="Calibri"/>
              </a:rPr>
              <a:t>seriously</a:t>
            </a:r>
            <a:r>
              <a:rPr lang="en-US" sz="2400" dirty="0" smtClean="0">
                <a:latin typeface="Calibri"/>
                <a:cs typeface="Calibri"/>
              </a:rPr>
              <a:t>)</a:t>
            </a:r>
            <a:endParaRPr lang="en-US" sz="2400" dirty="0">
              <a:latin typeface="Calibri"/>
              <a:cs typeface="Calibri"/>
            </a:endParaRPr>
          </a:p>
        </p:txBody>
      </p:sp>
      <p:pic>
        <p:nvPicPr>
          <p:cNvPr id="6" name="Picture 5" descr="Screen Shot 2013-12-07 at 3.22.29 PM.png"/>
          <p:cNvPicPr>
            <a:picLocks noChangeAspect="1"/>
          </p:cNvPicPr>
          <p:nvPr/>
        </p:nvPicPr>
        <p:blipFill rotWithShape="1">
          <a:blip r:embed="rId3" cstate="print">
            <a:alphaModFix amt="82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1" b="99292" l="29055" r="708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166" t="247" r="28889" b="445"/>
          <a:stretch/>
        </p:blipFill>
        <p:spPr>
          <a:xfrm>
            <a:off x="5334000" y="1962023"/>
            <a:ext cx="3048000" cy="4057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6043136"/>
            <a:ext cx="449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latin typeface="Calibri"/>
                <a:cs typeface="Calibri"/>
              </a:rPr>
              <a:t>The CDC recently used the “zombie” theme to promote disaster awareness  and preparedness</a:t>
            </a:r>
          </a:p>
          <a:p>
            <a:pPr algn="ctr"/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6157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QUESTIONS?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690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Calibri" panose="020F0502020204030204" pitchFamily="34" charset="0"/>
              </a:rPr>
              <a:t>Question 1</a:t>
            </a:r>
          </a:p>
          <a:p>
            <a:pPr algn="l"/>
            <a:r>
              <a:rPr lang="en-US" sz="2300" dirty="0">
                <a:latin typeface="Calibri" panose="020F0502020204030204" pitchFamily="34" charset="0"/>
              </a:rPr>
              <a:t>	</a:t>
            </a:r>
            <a:r>
              <a:rPr lang="en-US" sz="2300" dirty="0" smtClean="0">
                <a:latin typeface="Calibri" panose="020F0502020204030204" pitchFamily="34" charset="0"/>
              </a:rPr>
              <a:t>-Assumptions</a:t>
            </a:r>
          </a:p>
          <a:p>
            <a:pPr algn="l"/>
            <a:r>
              <a:rPr lang="en-US" sz="2300" dirty="0" smtClean="0">
                <a:latin typeface="Calibri" panose="020F0502020204030204" pitchFamily="34" charset="0"/>
              </a:rPr>
              <a:t>	-Methodology</a:t>
            </a:r>
          </a:p>
          <a:p>
            <a:pPr algn="l"/>
            <a:r>
              <a:rPr lang="en-US" sz="2300" dirty="0" smtClean="0">
                <a:latin typeface="Calibri" panose="020F0502020204030204" pitchFamily="34" charset="0"/>
              </a:rPr>
              <a:t>	-Results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Calibri" panose="020F0502020204030204" pitchFamily="34" charset="0"/>
              </a:rPr>
              <a:t>Question 2</a:t>
            </a:r>
          </a:p>
          <a:p>
            <a:pPr algn="l"/>
            <a:r>
              <a:rPr lang="en-US" sz="2300" dirty="0">
                <a:latin typeface="Calibri" panose="020F0502020204030204" pitchFamily="34" charset="0"/>
              </a:rPr>
              <a:t>	</a:t>
            </a:r>
            <a:r>
              <a:rPr lang="en-US" sz="2300" dirty="0" smtClean="0">
                <a:latin typeface="Calibri" panose="020F0502020204030204" pitchFamily="34" charset="0"/>
              </a:rPr>
              <a:t>-Assumptions</a:t>
            </a:r>
          </a:p>
          <a:p>
            <a:pPr algn="l"/>
            <a:r>
              <a:rPr lang="en-US" sz="2300" dirty="0">
                <a:latin typeface="Calibri" panose="020F0502020204030204" pitchFamily="34" charset="0"/>
              </a:rPr>
              <a:t>	</a:t>
            </a:r>
            <a:r>
              <a:rPr lang="en-US" sz="2300" dirty="0" smtClean="0">
                <a:latin typeface="Calibri" panose="020F0502020204030204" pitchFamily="34" charset="0"/>
              </a:rPr>
              <a:t>-Methodology</a:t>
            </a:r>
          </a:p>
          <a:p>
            <a:pPr algn="l"/>
            <a:r>
              <a:rPr lang="en-US" sz="2300" dirty="0">
                <a:latin typeface="Calibri" panose="020F0502020204030204" pitchFamily="34" charset="0"/>
              </a:rPr>
              <a:t>	</a:t>
            </a:r>
            <a:r>
              <a:rPr lang="en-US" sz="2300" dirty="0" smtClean="0">
                <a:latin typeface="Calibri" panose="020F0502020204030204" pitchFamily="34" charset="0"/>
              </a:rPr>
              <a:t>-Results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Calibri" panose="020F0502020204030204" pitchFamily="34" charset="0"/>
              </a:rPr>
              <a:t>Applications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AGENDA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25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maliehoward.com/wp-content/uploads/2012/02/zombies-black-background-hands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90"/>
          <a:stretch/>
        </p:blipFill>
        <p:spPr bwMode="auto">
          <a:xfrm>
            <a:off x="4132118" y="1625600"/>
            <a:ext cx="4991100" cy="5003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362200"/>
            <a:ext cx="5410200" cy="4038600"/>
          </a:xfrm>
        </p:spPr>
        <p:txBody>
          <a:bodyPr>
            <a:normAutofit/>
          </a:bodyPr>
          <a:lstStyle/>
          <a:p>
            <a:pPr marL="457200" indent="-457200" algn="l"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How long will humanity survive in the event of a zombie apocalypse?</a:t>
            </a:r>
          </a:p>
          <a:p>
            <a:pPr marL="457200" indent="-457200" algn="l">
              <a:buAutoNum type="arabicPeriod"/>
            </a:pPr>
            <a:endParaRPr lang="en-US" dirty="0" smtClean="0">
              <a:latin typeface="Calibri" panose="020F0502020204030204" pitchFamily="34" charset="0"/>
            </a:endParaRPr>
          </a:p>
          <a:p>
            <a:pPr marL="457200" indent="-457200" algn="l"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457200" indent="-457200" algn="l">
              <a:buAutoNum type="arabicPeriod"/>
            </a:pPr>
            <a:r>
              <a:rPr lang="en-US" dirty="0" smtClean="0">
                <a:latin typeface="Calibri" panose="020F0502020204030204" pitchFamily="34" charset="0"/>
              </a:rPr>
              <a:t>What is the optimal mix of medical and military intervention to minimize casualties?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Questions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2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static.com/images?q=tbn:ANd9GcR4wrjWmuhvCWb6ircWi9z4wK3gxcXP-QAd4zct80QHRjrsalx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93893"/>
            <a:ext cx="9144000" cy="3743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QUESTION 1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514600"/>
            <a:ext cx="8229600" cy="354177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Calibri" panose="020F0502020204030204" pitchFamily="34" charset="0"/>
              </a:rPr>
              <a:t>How long will humanity survive in the event of a zombie apocalypse?</a:t>
            </a:r>
          </a:p>
          <a:p>
            <a:pPr marL="457200" indent="-457200" algn="l">
              <a:buAutoNum type="arabicPeriod"/>
            </a:pPr>
            <a:endParaRPr lang="en-US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88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2652" y="4953000"/>
            <a:ext cx="156114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61554" y="2187078"/>
            <a:ext cx="8001000" cy="3998976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The outbreak will be limited to the continental US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Symptoms of the zombie virus will appear within 24 hours of infection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Since this is a virus, there is no cure – although there may be a vaccine </a:t>
            </a:r>
            <a:endParaRPr lang="en-US" sz="1800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assumptions</a:t>
            </a: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5181600"/>
            <a:ext cx="1015949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4267200"/>
            <a:ext cx="1356359" cy="135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56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METHODOLOGY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2343723"/>
            <a:ext cx="8229600" cy="1789176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</a:rPr>
              <a:t>Regions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</a:rPr>
              <a:t>Regional Permeability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</a:rPr>
              <a:t>Population </a:t>
            </a:r>
            <a:r>
              <a:rPr lang="en-US" sz="1600" dirty="0" smtClean="0">
                <a:latin typeface="Calibri" panose="020F0502020204030204" pitchFamily="34" charset="0"/>
              </a:rPr>
              <a:t>Density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</a:rPr>
              <a:t>Learning Rate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</a:rPr>
              <a:t>Transmission Method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87398" y="6019800"/>
            <a:ext cx="3532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Calibri" panose="020F0502020204030204" pitchFamily="34" charset="0"/>
              </a:rPr>
              <a:t>Data Source:</a:t>
            </a:r>
          </a:p>
          <a:p>
            <a:pPr marL="285750" indent="-285750">
              <a:buFontTx/>
              <a:buChar char="-"/>
            </a:pPr>
            <a:r>
              <a:rPr lang="en-US" sz="1200" i="1" dirty="0" smtClean="0">
                <a:latin typeface="Calibri" panose="020F0502020204030204" pitchFamily="34" charset="0"/>
              </a:rPr>
              <a:t>Disease spread rates and regional breakdown from CDC.gov</a:t>
            </a:r>
          </a:p>
          <a:p>
            <a:pPr marL="285750" indent="-285750">
              <a:buFontTx/>
              <a:buChar char="-"/>
            </a:pPr>
            <a:r>
              <a:rPr lang="en-US" sz="1200" i="1" dirty="0" smtClean="0">
                <a:latin typeface="Calibri" panose="020F0502020204030204" pitchFamily="34" charset="0"/>
              </a:rPr>
              <a:t>Population density data from US Census Bureau</a:t>
            </a:r>
            <a:endParaRPr lang="en-US" sz="1200" i="1" dirty="0"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829"/>
          <a:stretch/>
        </p:blipFill>
        <p:spPr bwMode="auto">
          <a:xfrm>
            <a:off x="4564626" y="2333891"/>
            <a:ext cx="4530776" cy="2820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19174" y="3924659"/>
            <a:ext cx="38576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Blood borne (Hepatitis 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Nonhuman carriers (West Nile Virus</a:t>
            </a:r>
            <a:r>
              <a:rPr lang="en-US" sz="1400" dirty="0" smtClean="0">
                <a:latin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alibri" panose="020F0502020204030204" pitchFamily="34" charset="0"/>
              </a:rPr>
              <a:t>Airborne (Flu)</a:t>
            </a:r>
            <a:endParaRPr lang="en-U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2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METHODOLOGY</a:t>
            </a:r>
            <a:endParaRPr lang="en-US" sz="2400" dirty="0">
              <a:latin typeface="Calibri" panose="020F0502020204030204" pitchFamily="34" charset="0"/>
            </a:endParaRPr>
          </a:p>
        </p:txBody>
      </p:sp>
      <p:pic>
        <p:nvPicPr>
          <p:cNvPr id="6" name="Picture 5" descr="Screen shot 2013-12-09 at 10.46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305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24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ight Brace 22"/>
          <p:cNvSpPr/>
          <p:nvPr/>
        </p:nvSpPr>
        <p:spPr>
          <a:xfrm rot="5400000">
            <a:off x="4148959" y="2556641"/>
            <a:ext cx="609600" cy="17447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b="1"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ZOMBIE LIFECYCLE</a:t>
            </a:r>
            <a:endParaRPr lang="en-US" sz="2400" dirty="0">
              <a:latin typeface="Calibri"/>
              <a:cs typeface="Calibri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600200" y="3886200"/>
            <a:ext cx="1828800" cy="45720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alibri"/>
                <a:cs typeface="Calibri"/>
              </a:rPr>
              <a:t>HUMANS</a:t>
            </a:r>
            <a:endParaRPr lang="en-US" sz="2400" b="1" dirty="0">
              <a:latin typeface="Calibri"/>
              <a:cs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638800" y="3886200"/>
            <a:ext cx="1828800" cy="457200"/>
          </a:xfrm>
          <a:prstGeom prst="roundRect">
            <a:avLst/>
          </a:prstGeom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alibri"/>
                <a:cs typeface="Calibri"/>
              </a:rPr>
              <a:t>INFECTED</a:t>
            </a:r>
            <a:endParaRPr lang="en-US" sz="2400" b="1" dirty="0">
              <a:latin typeface="Calibri"/>
              <a:cs typeface="Calibri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962400" y="3581400"/>
            <a:ext cx="1524000" cy="1295400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Calibri"/>
                <a:cs typeface="Calibri"/>
              </a:rPr>
              <a:t>Spread Rate</a:t>
            </a:r>
            <a:endParaRPr lang="en-US" sz="16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cxnSp>
        <p:nvCxnSpPr>
          <p:cNvPr id="18" name="Elbow Connector 17"/>
          <p:cNvCxnSpPr>
            <a:stCxn id="13" idx="3"/>
            <a:endCxn id="14" idx="1"/>
          </p:cNvCxnSpPr>
          <p:nvPr/>
        </p:nvCxnSpPr>
        <p:spPr>
          <a:xfrm flipH="1">
            <a:off x="3962400" y="4114800"/>
            <a:ext cx="3505200" cy="114300"/>
          </a:xfrm>
          <a:prstGeom prst="bentConnector5">
            <a:avLst>
              <a:gd name="adj1" fmla="val -6522"/>
              <a:gd name="adj2" fmla="val 866667"/>
              <a:gd name="adj3" fmla="val 106522"/>
            </a:avLst>
          </a:prstGeom>
          <a:ln w="57150">
            <a:solidFill>
              <a:schemeClr val="bg2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Pentagon 19"/>
          <p:cNvSpPr/>
          <p:nvPr/>
        </p:nvSpPr>
        <p:spPr>
          <a:xfrm rot="5400000">
            <a:off x="5724525" y="2581275"/>
            <a:ext cx="1657350" cy="609600"/>
          </a:xfrm>
          <a:prstGeom prst="homePlate">
            <a:avLst>
              <a:gd name="adj" fmla="val 91379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/>
                <a:cs typeface="Calibri"/>
              </a:rPr>
              <a:t>Incoming</a:t>
            </a:r>
            <a:endParaRPr lang="en-US" sz="24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1" name="Pentagon 20"/>
          <p:cNvSpPr/>
          <p:nvPr/>
        </p:nvSpPr>
        <p:spPr>
          <a:xfrm rot="5400000">
            <a:off x="5734050" y="5200650"/>
            <a:ext cx="1638300" cy="609600"/>
          </a:xfrm>
          <a:prstGeom prst="homePlate">
            <a:avLst>
              <a:gd name="adj" fmla="val 91379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Calibri"/>
                <a:cs typeface="Calibri"/>
              </a:rPr>
              <a:t>Outgoing</a:t>
            </a:r>
            <a:endParaRPr lang="en-US" sz="24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10759" y="2235610"/>
            <a:ext cx="2286000" cy="1066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111125" indent="-111125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  <a:latin typeface="Calibri"/>
                <a:cs typeface="Calibri"/>
              </a:rPr>
              <a:t>Transmission Method</a:t>
            </a:r>
          </a:p>
          <a:p>
            <a:pPr marL="111125" indent="-111125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  <a:latin typeface="Calibri"/>
                <a:cs typeface="Calibri"/>
              </a:rPr>
              <a:t>Learning Rate</a:t>
            </a:r>
          </a:p>
          <a:p>
            <a:pPr marL="111125" indent="-111125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  <a:latin typeface="Calibri"/>
                <a:cs typeface="Calibri"/>
              </a:rPr>
              <a:t>Population Density</a:t>
            </a:r>
            <a:endParaRPr lang="en-US" sz="16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749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3657</TotalTime>
  <Words>1178</Words>
  <Application>Microsoft Office PowerPoint</Application>
  <PresentationFormat>On-screen Show (4:3)</PresentationFormat>
  <Paragraphs>454</Paragraphs>
  <Slides>20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Exquisite Corpse</vt:lpstr>
      <vt:lpstr>Garamond</vt:lpstr>
      <vt:lpstr>Tahoma</vt:lpstr>
      <vt:lpstr>Tunga</vt:lpstr>
      <vt:lpstr>BlackTie</vt:lpstr>
      <vt:lpstr>Equation</vt:lpstr>
      <vt:lpstr>PowerPoint Presentation</vt:lpstr>
      <vt:lpstr>(but seriously)</vt:lpstr>
      <vt:lpstr>AGENDA</vt:lpstr>
      <vt:lpstr>Questions</vt:lpstr>
      <vt:lpstr>QUESTION 1</vt:lpstr>
      <vt:lpstr>assumptions</vt:lpstr>
      <vt:lpstr>METHODOLOGY</vt:lpstr>
      <vt:lpstr>METHODOLOGY</vt:lpstr>
      <vt:lpstr>ZOMBIE LIFECYCLE</vt:lpstr>
      <vt:lpstr>SENSITIVITY ANALYSIS</vt:lpstr>
      <vt:lpstr>RESULTS</vt:lpstr>
      <vt:lpstr>CRYSTAL BALL RESULTS</vt:lpstr>
      <vt:lpstr>QUESTION 2</vt:lpstr>
      <vt:lpstr>ASSUMPTIONS</vt:lpstr>
      <vt:lpstr>METHODOLOGY</vt:lpstr>
      <vt:lpstr>METHODOLOGY</vt:lpstr>
      <vt:lpstr>RESULTS</vt:lpstr>
      <vt:lpstr>Enhancing the model</vt:lpstr>
      <vt:lpstr>REAL WORLD APPLICATIONS</vt:lpstr>
      <vt:lpstr>QUESTIONS?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Stacey laptop</dc:creator>
  <cp:lastModifiedBy>Michael</cp:lastModifiedBy>
  <cp:revision>131</cp:revision>
  <dcterms:created xsi:type="dcterms:W3CDTF">2013-12-01T23:39:04Z</dcterms:created>
  <dcterms:modified xsi:type="dcterms:W3CDTF">2013-12-11T15:39:27Z</dcterms:modified>
</cp:coreProperties>
</file>